
<file path=[Content_Types].xml><?xml version="1.0" encoding="utf-8"?>
<Types xmlns="http://schemas.openxmlformats.org/package/2006/content-types">
  <Default Extension="xml" ContentType="application/xml"/>
  <Default Extension="gif" ContentType="image/gif"/>
  <Default Extension="jpeg" ContentType="image/jpeg"/>
  <Default Extension="png" ContentType="image/png"/>
  <Default Extension="rels" ContentType="application/vnd.openxmlformats-package.relationships+xml"/>
  <Default Extension="bmp" ContentType="image/bmp"/>
  <Override PartName="/ppt/presentation.xml" ContentType="application/vnd.openxmlformats-officedocument.presentationml.presentation.main+xml"/>
  <Override PartName="/ppt/slides/slide22.xml" ContentType="application/vnd.openxmlformats-officedocument.presentationml.slide+xml"/>
  <Override PartName="/ppt/slides/slide2.xml" ContentType="application/vnd.openxmlformats-officedocument.presentationml.slide+xml"/>
  <Override PartName="/ppt/revisioninfo.xml" ContentType="application/vnd.ms-powerpoint.revisioninfo+xml"/>
  <Override PartName="/ppt/slidemasters/slidemaster1.xml" ContentType="application/vnd.openxmlformats-officedocument.presentationml.slideMaster+xml"/>
  <Override PartName="/ppt/slides/slide25.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23.xml" ContentType="application/vnd.openxmlformats-officedocument.presentationml.slide+xml"/>
  <Override PartName="/docprops/core.xml" ContentType="application/vnd.openxmlformats-package.core-properties+xml"/>
  <Override PartName="/ppt/slides/slide4.xml" ContentType="application/vnd.openxmlformats-officedocument.presentationml.slide+xml"/>
  <Override PartName="/ppt/slides/slide24.xml" ContentType="application/vnd.openxmlformats-officedocument.presentationml.slide+xml"/>
  <Override PartName="/ppt/slides/slide6.xml" ContentType="application/vnd.openxmlformats-officedocument.presentationml.slide+xml"/>
  <Override PartName="/ppt/slides/slide26.xml" ContentType="application/vnd.openxmlformats-officedocument.presentationml.slide+xml"/>
  <Override PartName="/ppt/slides/slide7.xml" ContentType="application/vnd.openxmlformats-officedocument.presentationml.slide+xml"/>
  <Override PartName="/ppt/slides/slide2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tablestyles.xml" ContentType="application/vnd.openxmlformats-officedocument.presentationml.tableStyles+xml"/>
  <Override PartName="/ppt/slides/slide14.xml" ContentType="application/vnd.openxmlformats-officedocument.presentationml.slide+xml"/>
  <Override PartName="/ppt/slidelayouts/slidelayout9.xml" ContentType="application/vnd.openxmlformats-officedocument.presentationml.slideLayout+xml"/>
  <Override PartName="/ppt/slides/slide15.xml" ContentType="application/vnd.openxmlformats-officedocument.presentationml.slide+xml"/>
  <Override PartName="/ppt/slidelayouts/slidelayout8.xml" ContentType="application/vnd.openxmlformats-officedocument.presentationml.slideLayout+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s/slide19.xml" ContentType="application/vnd.openxmlformats-officedocument.presentationml.slide+xml"/>
  <Override PartName="/ppt/slidelayouts/slidelayout4.xml" ContentType="application/vnd.openxmlformats-officedocument.presentationml.slideLayout+xml"/>
  <Override PartName="/ppt/slidelayouts/slidelayout11.xml" ContentType="application/vnd.openxmlformats-officedocument.presentationml.slideLayout+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notesslides/notesslide2.xml" ContentType="application/vnd.openxmlformats-officedocument.presentationml.notesSlide+xml"/>
  <Override PartName="/ppt/viewprops.xml" ContentType="application/vnd.openxmlformats-officedocument.presentationml.viewProps+xml"/>
  <Override PartName="/ppt/notesslides/notesslide14.xml" ContentType="application/vnd.openxmlformats-officedocument.presentationml.notesSlide+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app.xml" ContentType="application/vnd.openxmlformats-officedocument.extended-properties+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slides/slide28.xml" ContentType="application/vnd.openxmlformats-officedocument.presentationml.slide+xml"/>
  <Override PartName="/ppt/notesslides/notesslide2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
  </p:notesMasterIdLst>
  <p:sldIdLst>
    <p:sldId id="256" r:id="rId3"/>
    <p:sldId id="373" r:id="rId4"/>
    <p:sldId id="271" r:id="rId5"/>
    <p:sldId id="365" r:id="rId6"/>
    <p:sldId id="366" r:id="rId7"/>
    <p:sldId id="367" r:id="rId8"/>
    <p:sldId id="374" r:id="rId9"/>
    <p:sldId id="375" r:id="rId10"/>
    <p:sldId id="376" r:id="rId11"/>
    <p:sldId id="378" r:id="rId12"/>
    <p:sldId id="379" r:id="rId13"/>
    <p:sldId id="371" r:id="rId14"/>
    <p:sldId id="372" r:id="rId15"/>
    <p:sldId id="380" r:id="rId16"/>
    <p:sldId id="383" r:id="rId17"/>
    <p:sldId id="381" r:id="rId18"/>
    <p:sldId id="384" r:id="rId19"/>
    <p:sldId id="382" r:id="rId20"/>
    <p:sldId id="390" r:id="rId21"/>
    <p:sldId id="387" r:id="rId22"/>
    <p:sldId id="389" r:id="rId23"/>
    <p:sldId id="388" r:id="rId24"/>
    <p:sldId id="386" r:id="rId25"/>
    <p:sldId id="377" r:id="rId26"/>
    <p:sldId id="39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C4656C-46F4-47E8-98B1-602FCBE62C18}" v="3866" dt="2021-02-01T03:43:52.224"/>
    <p1510:client id="{1DF31CEB-B177-4195-93D8-D0492237EFF2}" v="8" dt="2021-02-21T17:20:22.757"/>
    <p1510:client id="{209854FE-AB96-4511-AD95-CB15075C52D4}" v="4090" dt="2021-02-20T23:34:55.571"/>
    <p1510:client id="{24706A88-857F-4B8A-8327-F5FCF9098022}" v="14" dt="2021-02-01T04:34:25.397"/>
    <p1510:client id="{25534F9C-0911-4332-BF7A-41C5B84545BD}" v="13" dt="2021-02-01T04:29:54.723"/>
    <p1510:client id="{3CBFDA14-4579-4945-B65E-8A618320FF1A}" v="3144" dt="2021-01-25T04:13:59.149"/>
    <p1510:client id="{4154D1A3-6E76-4D6E-84A7-D4CD4659EB43}" v="14" dt="2021-02-20T03:10:15.307"/>
    <p1510:client id="{41586507-5885-496D-8292-47737B539081}" v="6" dt="2021-02-14T17:23:47.300"/>
    <p1510:client id="{44DEB7EA-415B-47A6-9797-FDD25E265B41}" v="44" dt="2021-03-04T03:05:03.170"/>
    <p1510:client id="{4E0C5242-A712-4839-A668-BB898FCA96CF}" v="555" dt="2021-02-21T15:26:16.767"/>
    <p1510:client id="{587ADE1A-7879-4E04-8223-3A52758ECADC}" v="13" dt="2021-02-23T15:58:03.345"/>
    <p1510:client id="{65687C60-8498-49E2-86A2-C71920313FFC}" v="82" dt="2020-12-19T19:16:52.215"/>
    <p1510:client id="{6B511FAA-C101-456E-AE76-84208FE5BB91}" v="118" dt="2021-01-10T17:30:14.259"/>
    <p1510:client id="{7226AEB5-A53D-4E58-BBCE-10B9FE5B6980}" v="26" dt="2021-02-01T02:05:06.740"/>
    <p1510:client id="{73BE488E-7821-4CE0-A4EE-B2347751C9A8}" v="2061" dt="2021-02-27T16:32:06.822"/>
    <p1510:client id="{7605E6E4-BAB9-4CDC-BB8D-6F3B1173F27A}" v="2118" dt="2021-01-09T19:01:44.639"/>
    <p1510:client id="{76BBD204-B49B-434B-BC04-C5FEA6C3FC94}" v="1022" dt="2020-12-29T04:56:17.976"/>
    <p1510:client id="{7B30B6DB-A47F-40AD-854E-A9B7805CD057}" v="1172" dt="2021-02-24T04:29:38.882"/>
    <p1510:client id="{7C9BCEFC-312E-4EEB-8B4E-9CF73F248FBF}" v="5" dt="2021-02-26T05:25:03.937"/>
    <p1510:client id="{9BE5080E-E75C-4354-BDFD-48E5B185B200}" v="1580" dt="2021-02-23T15:55:03.928"/>
    <p1510:client id="{A44FE988-CF8A-4F9E-9216-9F915EE7DC1E}" v="996" dt="2021-01-09T22:11:52.976"/>
    <p1510:client id="{A7900CC6-7098-4993-AEB8-805964D88D0C}" v="3" dt="2021-03-01T04:24:26.141"/>
    <p1510:client id="{AEF6720E-CCB6-460F-AAF7-4D8EB40F17A5}" v="4560" dt="2021-02-08T04:20:48.777"/>
    <p1510:client id="{CCC63047-7C5A-4FB7-9B7D-F4F29741166F}" v="932" dt="2021-02-14T00:20:09.295"/>
    <p1510:client id="{D288EA44-5147-4E95-9A1E-30D6F85C84D2}" v="2367" dt="2021-02-15T19:15:40.358"/>
    <p1510:client id="{DE431245-1DED-4F91-AA07-4CD132071A57}" v="2557" dt="2020-12-19T18:52:04.451"/>
    <p1510:client id="{DEBD8069-5E36-4673-90B1-957C75F33810}" v="35" dt="2021-01-16T19:20:13.483"/>
    <p1510:client id="{E30CCC0C-2C9A-4FCC-A61B-2E8E49461A71}" v="65" dt="2021-01-16T19:18:47.816"/>
    <p1510:client id="{F36C35E7-3E26-44F3-A680-EBCD7FD2B49A}" v="154" dt="2021-02-28T15:02:02.562"/>
    <p1510:client id="{F39BD58C-6964-424F-9D27-87D5A5C7A8A3}" v="2779" dt="2021-01-03T02:06:47.5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 Type="http://schemas.openxmlformats.org/officeDocument/2006/relationships/notesMaster" Target="notesMasters/notesMaster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tableStyles" Target="tableStyles.xml"/><Relationship Id="rId29" Type="http://schemas.openxmlformats.org/officeDocument/2006/relationships/presProps" Target="presProps.xml"/><Relationship Id="rId3" Type="http://schemas.openxmlformats.org/officeDocument/2006/relationships/slide" Target="slides/slide1.xml"/><Relationship Id="rId30" Type="http://schemas.openxmlformats.org/officeDocument/2006/relationships/viewProps" Target="viewProps.xml"/><Relationship Id="rId31" Type="http://schemas.openxmlformats.org/officeDocument/2006/relationships/theme" Target="theme/them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noEditPoints="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5AD02D-5B64-44C4-B328-4A397A988A49}" type="datetimeFigureOut">
              <a:rPr lang="en-US"/>
              <a:t>3/27/2021</a:t>
            </a:fld>
            <a:endParaRPr lang="en-US"/>
          </a:p>
        </p:txBody>
      </p:sp>
      <p:sp>
        <p:nvSpPr>
          <p:cNvPr id="4" name="Slide Image Placeholder 3"/>
          <p:cNvSpPr>
            <a:spLocks noGrp="1" noRot="1" noChangeAspect="1" noEditPoints="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noEditPoints="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noEditPoints="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noEditPoints="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7769D8-1928-440E-AE76-2E3BBDEA4ABE}"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B38DEDA-98F2-4A21-B621-B09534FDF545}" type="slidenum">
              <a:rPr lang="en-US" smtClean="0"/>
              <a:t>‹#›</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C8AFFEB-D8B7-459E-9646-AE83F688437C}" type="slidenum">
              <a:rPr lang="en-US" smtClean="0"/>
              <a:t>‹#›</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1669011-519D-4194-A712-B46BE8031ACA}" type="slidenum">
              <a:rPr lang="en-US" smtClean="0"/>
              <a:t>‹#›</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FD74D62-D73B-4690-B210-E83862395C1B}" type="slidenum">
              <a:rPr lang="en-US" smtClean="0"/>
              <a:t>‹#›</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B3A27EF-D595-4BB5-BE53-260B274FFDFB}" type="slidenum">
              <a:rPr lang="en-US" smtClean="0"/>
              <a:t>‹#›</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F23C7B0-DE5E-4602-8006-9F5E0FD8DAD6}" type="slidenum">
              <a:rPr lang="en-US" smtClean="0"/>
              <a:t>‹#›</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CDD340A-109B-4BF7-83D5-328F536B305F}" type="slidenum">
              <a:rPr lang="en-US" smtClean="0"/>
              <a:t>‹#›</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37A7D74-C470-4E77-A323-BD9872157D5D}" type="slidenum">
              <a:rPr lang="en-US" smtClean="0"/>
              <a:t>‹#›</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119C793-CD55-468A-96C5-968588EF8679}" type="slidenum">
              <a:rPr lang="en-US" smtClean="0"/>
              <a:t>‹#›</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6AEBBCD-A18E-40C9-AF08-9C02A3FC4EDF}" type="slidenum">
              <a:rPr lang="en-US" smtClean="0"/>
              <a:t>‹#›</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A03E2F5-42D4-4404-A582-203A0DEFBA7C}" type="slidenum">
              <a:rPr lang="en-US" smtClean="0"/>
              <a:t>‹#›</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DCC6139-4868-47ED-9DC0-01ECA310166B}" type="slidenum">
              <a:rPr lang="en-US" smtClean="0"/>
              <a:t>‹#›</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218937BC-F95C-4869-9C72-6E370B5A6B7D}" type="slidenum">
              <a:rPr lang="en-US" smtClean="0"/>
              <a:t>‹#›</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053C5FB-A269-4899-BBAF-24E641EC6A67}" type="slidenum">
              <a:rPr lang="en-US" smtClean="0"/>
              <a:t>‹#›</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EB57904-66FC-4418-8B88-E94175261055}" type="slidenum">
              <a:rPr lang="en-US" smtClean="0"/>
              <a:t>‹#›</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635F09B-BEA7-4317-8683-4D404BA7FFBB}" type="slidenum">
              <a:rPr lang="en-US" smtClean="0"/>
              <a:t>‹#›</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CD5916D-27EC-431B-925A-1F0B8C46AA61}" type="slidenum">
              <a:rPr lang="en-US" smtClean="0"/>
              <a:t>‹#›</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A6EF5B2-99AA-42B0-A204-60FBD2307F27}" type="slidenum">
              <a:rPr lang="en-US" smtClean="0"/>
              <a:t>‹#›</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FD74D62-D73B-4690-B210-E83862395C1B}" type="slidenum">
              <a:rPr lang="en-US" smtClean="0"/>
              <a:t>‹#›</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B3A27EF-D595-4BB5-BE53-260B274FFDFB}" type="slidenum">
              <a:rPr lang="en-US" smtClean="0"/>
              <a:t>‹#›</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30A2173-DA21-4738-B95B-82A065531539}" type="slidenum">
              <a:rPr lang="en-US" smtClean="0"/>
              <a:t>‹#›</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9CD393E-50C8-4851-AD8F-C9442A6959C3}" type="slidenum">
              <a:rPr lang="en-US" smtClean="0"/>
              <a:t>‹#›</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9B39730-B0EC-4C46-89A7-3F4AB5373229}" type="slidenum">
              <a:rPr lang="en-US" smtClean="0"/>
              <a:t>‹#›</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66574B14-FFA6-469D-9565-82B42E5FE5DF}" type="slidenum">
              <a:rPr lang="en-US" smtClean="0"/>
              <a:t>‹#›</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E0FFF03-A379-4FC1-9514-CBE80E38C26A}" type="slidenum">
              <a:rPr lang="en-US" smtClean="0"/>
              <a:t>‹#›</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noEditPoints="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noEditPoints="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p>
        </p:txBody>
      </p:sp>
      <p:sp>
        <p:nvSpPr>
          <p:cNvPr id="4" name="Date Placeholder 3"/>
          <p:cNvSpPr>
            <a:spLocks noGrp="1" noEditPoints="1"/>
          </p:cNvSpPr>
          <p:nvPr>
            <p:ph type="dt" sz="half" idx="10"/>
          </p:nvPr>
        </p:nvSpPr>
        <p:spPr/>
        <p:txBody>
          <a:bodyPr/>
          <a:lstStyle/>
          <a:p>
            <a:fld id="{846CE7D5-CF57-46EF-B807-FDD0502418D4}" type="datetimeFigureOut">
              <a:rPr lang="en-US" smtClean="0"/>
              <a:t>3/27/2021</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Vertical Text Placeholder 2"/>
          <p:cNvSpPr>
            <a:spLocks noGrp="1" noEditPoints="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10"/>
          </p:nvPr>
        </p:nvSpPr>
        <p:spPr/>
        <p:txBody>
          <a:bodyPr/>
          <a:lstStyle/>
          <a:p>
            <a:fld id="{846CE7D5-CF57-46EF-B807-FDD0502418D4}" type="datetimeFigureOut">
              <a:rPr lang="en-US" smtClean="0"/>
              <a:t>3/27/2021</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EditPoints="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noEditPoints="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10"/>
          </p:nvPr>
        </p:nvSpPr>
        <p:spPr/>
        <p:txBody>
          <a:bodyPr/>
          <a:lstStyle/>
          <a:p>
            <a:fld id="{846CE7D5-CF57-46EF-B807-FDD0502418D4}" type="datetimeFigureOut">
              <a:rPr lang="en-US" smtClean="0"/>
              <a:t>3/27/2021</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Content Placeholder 2"/>
          <p:cNvSpPr>
            <a:spLocks noGrp="1" noEditPoints="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10"/>
          </p:nvPr>
        </p:nvSpPr>
        <p:spPr/>
        <p:txBody>
          <a:bodyPr/>
          <a:lstStyle/>
          <a:p>
            <a:fld id="{846CE7D5-CF57-46EF-B807-FDD0502418D4}" type="datetimeFigureOut">
              <a:rPr lang="en-US" smtClean="0"/>
              <a:t>3/27/2021</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noEditPoints="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noEditPoints="1"/>
          </p:cNvSpPr>
          <p:nvPr>
            <p:ph type="dt" sz="half" idx="10"/>
          </p:nvPr>
        </p:nvSpPr>
        <p:spPr/>
        <p:txBody>
          <a:bodyPr/>
          <a:lstStyle/>
          <a:p>
            <a:fld id="{846CE7D5-CF57-46EF-B807-FDD0502418D4}" type="datetimeFigureOut">
              <a:rPr lang="en-US" smtClean="0"/>
              <a:t>3/27/2021</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Content Placeholder 2"/>
          <p:cNvSpPr>
            <a:spLocks noGrp="1" noEditPoints="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noEditPoints="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EditPoints="1"/>
          </p:cNvSpPr>
          <p:nvPr>
            <p:ph type="dt" sz="half" idx="10"/>
          </p:nvPr>
        </p:nvSpPr>
        <p:spPr/>
        <p:txBody>
          <a:bodyPr/>
          <a:lstStyle/>
          <a:p>
            <a:fld id="{846CE7D5-CF57-46EF-B807-FDD0502418D4}" type="datetimeFigureOut">
              <a:rPr lang="en-US" smtClean="0"/>
              <a:t>3/27/2021</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noEditPoints="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noEditPoints="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noEditPoints="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noEditPoints="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noEditPoints="1"/>
          </p:cNvSpPr>
          <p:nvPr>
            <p:ph type="dt" sz="half" idx="10"/>
          </p:nvPr>
        </p:nvSpPr>
        <p:spPr/>
        <p:txBody>
          <a:bodyPr/>
          <a:lstStyle/>
          <a:p>
            <a:fld id="{846CE7D5-CF57-46EF-B807-FDD0502418D4}" type="datetimeFigureOut">
              <a:rPr lang="en-US" smtClean="0"/>
              <a:t>3/27/2021</a:t>
            </a:fld>
            <a:endParaRPr lang="en-US"/>
          </a:p>
        </p:txBody>
      </p:sp>
      <p:sp>
        <p:nvSpPr>
          <p:cNvPr id="8" name="Footer Placeholder 7"/>
          <p:cNvSpPr>
            <a:spLocks noGrp="1" noEditPoints="1"/>
          </p:cNvSpPr>
          <p:nvPr>
            <p:ph type="ftr" sz="quarter" idx="11"/>
          </p:nvPr>
        </p:nvSpPr>
        <p:spPr/>
        <p:txBody>
          <a:bodyPr/>
          <a:lstStyle/>
          <a:p>
            <a:endParaRPr lang="en-US"/>
          </a:p>
        </p:txBody>
      </p:sp>
      <p:sp>
        <p:nvSpPr>
          <p:cNvPr id="9" name="Slide Number Placeholder 8"/>
          <p:cNvSpPr>
            <a:spLocks noGrp="1" noEditPoints="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Date Placeholder 2"/>
          <p:cNvSpPr>
            <a:spLocks noGrp="1" noEditPoints="1"/>
          </p:cNvSpPr>
          <p:nvPr>
            <p:ph type="dt" sz="half" idx="10"/>
          </p:nvPr>
        </p:nvSpPr>
        <p:spPr/>
        <p:txBody>
          <a:bodyPr/>
          <a:lstStyle/>
          <a:p>
            <a:fld id="{846CE7D5-CF57-46EF-B807-FDD0502418D4}" type="datetimeFigureOut">
              <a:rPr lang="en-US" smtClean="0"/>
              <a:t>3/27/2021</a:t>
            </a:fld>
            <a:endParaRPr lang="en-US"/>
          </a:p>
        </p:txBody>
      </p:sp>
      <p:sp>
        <p:nvSpPr>
          <p:cNvPr id="4" name="Footer Placeholder 3"/>
          <p:cNvSpPr>
            <a:spLocks noGrp="1" noEditPoints="1"/>
          </p:cNvSpPr>
          <p:nvPr>
            <p:ph type="ftr" sz="quarter" idx="11"/>
          </p:nvPr>
        </p:nvSpPr>
        <p:spPr/>
        <p:txBody>
          <a:bodyPr/>
          <a:lstStyle/>
          <a:p>
            <a:endParaRPr lang="en-US"/>
          </a:p>
        </p:txBody>
      </p:sp>
      <p:sp>
        <p:nvSpPr>
          <p:cNvPr id="5" name="Slide Number Placeholder 4"/>
          <p:cNvSpPr>
            <a:spLocks noGrp="1" noEditPoints="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noEditPoints="1"/>
          </p:cNvSpPr>
          <p:nvPr>
            <p:ph type="dt" sz="half" idx="10"/>
          </p:nvPr>
        </p:nvSpPr>
        <p:spPr/>
        <p:txBody>
          <a:bodyPr/>
          <a:lstStyle/>
          <a:p>
            <a:fld id="{846CE7D5-CF57-46EF-B807-FDD0502418D4}" type="datetimeFigureOut">
              <a:rPr lang="en-US" smtClean="0"/>
              <a:t>3/27/2021</a:t>
            </a:fld>
            <a:endParaRPr lang="en-US"/>
          </a:p>
        </p:txBody>
      </p:sp>
      <p:sp>
        <p:nvSpPr>
          <p:cNvPr id="3" name="Footer Placeholder 2"/>
          <p:cNvSpPr>
            <a:spLocks noGrp="1" noEditPoints="1"/>
          </p:cNvSpPr>
          <p:nvPr>
            <p:ph type="ftr" sz="quarter" idx="11"/>
          </p:nvPr>
        </p:nvSpPr>
        <p:spPr/>
        <p:txBody>
          <a:bodyPr/>
          <a:lstStyle/>
          <a:p>
            <a:endParaRPr lang="en-US"/>
          </a:p>
        </p:txBody>
      </p:sp>
      <p:sp>
        <p:nvSpPr>
          <p:cNvPr id="4" name="Slide Number Placeholder 3"/>
          <p:cNvSpPr>
            <a:spLocks noGrp="1" noEditPoints="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noEditPoints="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noEditPoints="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846CE7D5-CF57-46EF-B807-FDD0502418D4}" type="datetimeFigureOut">
              <a:rPr lang="en-US" smtClean="0"/>
              <a:t>3/27/2021</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noEditPoints="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p>
        </p:txBody>
      </p:sp>
      <p:sp>
        <p:nvSpPr>
          <p:cNvPr id="4" name="Text Placeholder 3"/>
          <p:cNvSpPr>
            <a:spLocks noGrp="1" noEditPoints="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846CE7D5-CF57-46EF-B807-FDD0502418D4}" type="datetimeFigureOut">
              <a:rPr lang="en-US" smtClean="0"/>
              <a:t>3/27/2021</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noEditPoints="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noEditPoints="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3/27/2021</a:t>
            </a:fld>
            <a:endParaRPr lang="en-US"/>
          </a:p>
        </p:txBody>
      </p:sp>
      <p:sp>
        <p:nvSpPr>
          <p:cNvPr id="5" name="Footer Placeholder 4"/>
          <p:cNvSpPr>
            <a:spLocks noGrp="1" noEditPoints="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noEditPoints="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5.bmp"/><Relationship Id="rId2" Type="http://schemas.openxmlformats.org/officeDocument/2006/relationships/slideLayout" Target="../slideLayouts/slideLayout2.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2.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hyperlink" Target="http://ligonier.org/learn/series/last_days_according_to_jesus/the-rapture" TargetMode="External"/><Relationship Id="rId2" Type="http://schemas.openxmlformats.org/officeDocument/2006/relationships/slideLayout" Target="../slideLayouts/slideLayout2.xml"/><Relationship Id="rId3"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bmp"/><Relationship Id="rId2" Type="http://schemas.openxmlformats.org/officeDocument/2006/relationships/slideLayout" Target="../slideLayouts/slideLayout2.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large clock tower towering over the city of london  Description automatically generated"/>
          <p:cNvPicPr>
            <a:picLocks noChangeAspect="1"/>
          </p:cNvPicPr>
          <p:nvPr/>
        </p:nvPicPr>
        <p:blipFill>
          <a:blip r:embed="rId1"/>
          <a:srcRect l="5607" t="9091" r="17692"/>
          <a:stretch/>
        </p:blipFill>
        <p:spPr>
          <a:xfrm>
            <a:off x="3523488" y="10"/>
            <a:ext cx="8668512" cy="6857990"/>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3" y="0"/>
            <a:ext cx="9339206" cy="6858000"/>
          </a:xfrm>
          <a:prstGeom prst="rect">
            <a:avLst/>
          </a:prstGeom>
          <a:gradFill>
            <a:gsLst>
              <a:gs pos="0">
                <a:schemeClr val="bg1">
                  <a:alpha val="0"/>
                </a:schemeClr>
              </a:gs>
              <a:gs pos="33000">
                <a:schemeClr val="bg1">
                  <a:alpha val="64000"/>
                </a:schemeClr>
              </a:gs>
              <a:gs pos="58000">
                <a:schemeClr val="bg1"/>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noEditPoints="1"/>
          </p:cNvSpPr>
          <p:nvPr>
            <p:ph type="ctrTitle"/>
          </p:nvPr>
        </p:nvSpPr>
        <p:spPr>
          <a:xfrm>
            <a:off x="477981" y="1122363"/>
            <a:ext cx="4023360" cy="3204134"/>
          </a:xfrm>
        </p:spPr>
        <p:txBody>
          <a:bodyPr anchor="b">
            <a:normAutofit/>
          </a:bodyPr>
          <a:lstStyle/>
          <a:p>
            <a:pPr algn="l"/>
            <a:r>
              <a:rPr lang="en-US" sz="4800">
                <a:cs typeface="Calibri Light" panose="020F0302020204030204"/>
              </a:rPr>
              <a:t>Westminster Shorter Catechism</a:t>
            </a:r>
            <a:br>
              <a:rPr lang="en-US" sz="4800">
                <a:cs typeface="Calibri Light" panose="020F0302020204030204"/>
              </a:rPr>
            </a:br>
          </a:p>
        </p:txBody>
      </p:sp>
      <p:sp>
        <p:nvSpPr>
          <p:cNvPr id="3" name="Subtitle 2"/>
          <p:cNvSpPr>
            <a:spLocks noGrp="1" noEditPoints="1"/>
          </p:cNvSpPr>
          <p:nvPr>
            <p:ph type="subTitle" idx="1"/>
          </p:nvPr>
        </p:nvSpPr>
        <p:spPr>
          <a:xfrm>
            <a:off x="477980" y="4872922"/>
            <a:ext cx="4023359" cy="1208141"/>
          </a:xfrm>
        </p:spPr>
        <p:txBody>
          <a:bodyPr vert="horz" lIns="91440" tIns="45720" rIns="91440" bIns="45720" rtlCol="0" anchor="t">
            <a:noAutofit/>
          </a:bodyPr>
          <a:lstStyle/>
          <a:p>
            <a:pPr algn="l"/>
            <a:r>
              <a:rPr lang="en-US">
                <a:cs typeface="Calibri" panose="020F0502020204030204"/>
              </a:rPr>
              <a:t>Questions 27 - 28</a:t>
            </a:r>
          </a:p>
          <a:p>
            <a:pPr algn="l"/>
            <a:r>
              <a:rPr lang="en-US">
                <a:cs typeface="Calibri" panose="020F0502020204030204"/>
              </a:rPr>
              <a:t>March 28, 2021</a:t>
            </a:r>
          </a:p>
          <a:p>
            <a:pPr algn="l"/>
            <a:r>
              <a:rPr lang="en-US">
                <a:cs typeface="Calibri" panose="020F0502020204030204"/>
              </a:rPr>
              <a:t>Calvary OPC, La Mirada, CA</a:t>
            </a:r>
          </a:p>
        </p:txBody>
      </p:sp>
      <p:sp>
        <p:nvSpPr>
          <p:cNvPr id="13" name="Rectangle 12"/>
          <p:cNvSpPr>
            <a:spLocks noGrp="1" noRot="1" noChangeAspect="1" noMove="1" noResize="1" noEditPoints="1" noAdjustHandles="1" noChangeArrowheads="1" noChangeShapeType="1" noTextEdit="1"/>
          </p:cNvSpPr>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p:cNvSpPr>
            <a:spLocks noGrp="1" noRot="1" noChangeAspect="1" noMove="1" noResize="1" noEditPoints="1" noAdjustHandles="1" noChangeArrowheads="1" noChangeShapeType="1" noTextEdit="1"/>
          </p:cNvSpPr>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SzPct val="100000"/>
              <a:buFontTx/>
              <a:buNone/>
            </a:pPr>
            <a:endParaRPr kumimoji="0" lang="en-US" sz="1800" b="0" i="0" u="none" strike="noStrike" kern="1200" cap="none" spc="0" baseline="0" noProof="0">
              <a:ln>
                <a:noFill/>
              </a:ln>
              <a:solidFill>
                <a:prstClr val="white"/>
              </a:solidFill>
              <a:effectLst/>
              <a:uLnTx/>
              <a:latin typeface="Calibri" panose="020F0502020204030204"/>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prstGeom prst="rect">
            <a:avLst/>
          </a:prstGeom>
        </p:spPr>
        <p:txBody>
          <a:bodyPr/>
          <a:lstStyle/>
          <a:p>
            <a:pPr algn="ctr"/>
            <a:r>
              <a:rPr lang="en-US"/>
              <a:t>Suffering God's wrath and death</a:t>
            </a:r>
          </a:p>
        </p:txBody>
      </p:sp>
      <p:sp>
        <p:nvSpPr>
          <p:cNvPr id="3" name="Content Placeholder 2"/>
          <p:cNvSpPr>
            <a:spLocks noGrp="1" noEditPoints="1"/>
          </p:cNvSpPr>
          <p:nvPr>
            <p:ph idx="1"/>
          </p:nvPr>
        </p:nvSpPr>
        <p:spPr>
          <a:prstGeom prst="rect">
            <a:avLst/>
          </a:prstGeom>
        </p:spPr>
        <p:txBody>
          <a:bodyPr/>
          <a:lstStyle/>
          <a:p>
            <a:r>
              <a:rPr lang="en-US"/>
              <a:t>This is Christ's </a:t>
            </a:r>
            <a:r>
              <a:rPr lang="en-US" b="1"/>
              <a:t>passive obedience</a:t>
            </a:r>
          </a:p>
          <a:p>
            <a:r>
              <a:rPr lang="en-US"/>
              <a:t>"And being found in appearance as a man, He humbled Himself and became </a:t>
            </a:r>
            <a:r>
              <a:rPr lang="en-US" b="1"/>
              <a:t>obedient to the point of death, even the death of the cross.</a:t>
            </a:r>
            <a:r>
              <a:rPr lang="en-US"/>
              <a:t>" (Philippians 2:8)</a:t>
            </a:r>
          </a:p>
          <a:p>
            <a:r>
              <a:rPr lang="en-US"/>
              <a:t>"For He made Him who knew no sin </a:t>
            </a:r>
            <a:r>
              <a:rPr lang="en-US" b="1"/>
              <a:t>to be sin for us</a:t>
            </a:r>
            <a:r>
              <a:rPr lang="en-US"/>
              <a:t>, that we might become the righteousness of God in Him." (2Corinthians 5:21)</a:t>
            </a:r>
          </a:p>
          <a:p>
            <a:pPr marL="0" indent="0">
              <a:buNone/>
            </a:pPr>
            <a:endParaRPr lang="en-US"/>
          </a:p>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prstGeom prst="rect">
            <a:avLst/>
          </a:prstGeom>
        </p:spPr>
        <p:txBody>
          <a:bodyPr/>
          <a:lstStyle/>
          <a:p>
            <a:pPr algn="ctr"/>
            <a:r>
              <a:rPr lang="en-US" b="1"/>
              <a:t>And descended into hell...?</a:t>
            </a:r>
            <a:endParaRPr b="1"/>
          </a:p>
        </p:txBody>
      </p:sp>
      <p:sp>
        <p:nvSpPr>
          <p:cNvPr id="3" name="Content Placeholder 2"/>
          <p:cNvSpPr>
            <a:spLocks noGrp="1" noEditPoints="1"/>
          </p:cNvSpPr>
          <p:nvPr>
            <p:ph idx="1"/>
          </p:nvPr>
        </p:nvSpPr>
        <p:spPr>
          <a:prstGeom prst="rect">
            <a:avLst/>
          </a:prstGeom>
        </p:spPr>
        <p:txBody>
          <a:bodyPr/>
          <a:lstStyle/>
          <a:p>
            <a:r>
              <a:rPr lang="en-US" b="1"/>
              <a:t>Q: Did Jesus descend into hell according to the Apostles' creed?</a:t>
            </a:r>
          </a:p>
          <a:p>
            <a:r>
              <a:rPr lang="en-US" b="0"/>
              <a:t>"So when Jesus had received the sour wine, He said, “</a:t>
            </a:r>
            <a:r>
              <a:rPr lang="en-US" b="1"/>
              <a:t>It is finished!</a:t>
            </a:r>
            <a:r>
              <a:rPr lang="en-US" b="0"/>
              <a:t>” And bowing His head, He gave up His spirit." (John 19:30)</a:t>
            </a:r>
          </a:p>
          <a:p>
            <a:r>
              <a:rPr lang="en-US" b="0"/>
              <a:t>"And when Jesus had cried out with a loud voice, He said, 'Father, </a:t>
            </a:r>
            <a:r>
              <a:rPr lang="en-US" b="0" i="1"/>
              <a:t>into Your hands I commit My spirit</a:t>
            </a:r>
            <a:r>
              <a:rPr lang="en-US" b="0"/>
              <a:t>.' Having said this, He breathed His last." (Luke 23:46)</a:t>
            </a:r>
          </a:p>
          <a:p>
            <a:r>
              <a:rPr lang="en-US" b="0"/>
              <a:t>Jesus suffered the torments of separation from the Father </a:t>
            </a:r>
            <a:r>
              <a:rPr lang="en-US" b="0" i="1"/>
              <a:t>on the cross</a:t>
            </a:r>
          </a:p>
          <a:p>
            <a:pPr marL="685800" lvl="1"/>
            <a:r>
              <a:rPr lang="en-US" b="0"/>
              <a:t>something those in hell will experience for all eternity...</a:t>
            </a:r>
          </a:p>
        </p:txBody>
      </p:sp>
    </p:spTree>
  </p:cSld>
  <p:clrMapOvr>
    <a:masterClrMapping/>
  </p:clrMapOvr>
  <p:timing>
    <p:tnLst>
      <p:par>
        <p:cTn id="7" dur="indefinite" restart="never" nodeType="tmRoot">
          <p:childTnLst>
            <p:seq concurrent="1" nextAc="seek">
              <p:cTn id="8" dur="indefinite" nodeType="mainSeq">
                <p:childTnLst>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pPr algn="ctr"/>
            <a:r>
              <a:rPr lang="en-US" b="1">
                <a:latin typeface="Bookman Old Style"/>
                <a:cs typeface="Calibri Light" panose="020F0302020204030204"/>
              </a:rPr>
              <a:t>Question #27</a:t>
            </a:r>
            <a:endParaRPr lang="en-US" b="1">
              <a:latin typeface="Bookman Old Style"/>
            </a:endParaRPr>
          </a:p>
        </p:txBody>
      </p:sp>
      <p:sp>
        <p:nvSpPr>
          <p:cNvPr id="3" name="Content Placeholder 2"/>
          <p:cNvSpPr>
            <a:spLocks noGrp="1" noEditPoints="1"/>
          </p:cNvSpPr>
          <p:nvPr>
            <p:ph idx="1"/>
          </p:nvPr>
        </p:nvSpPr>
        <p:spPr>
          <a:xfrm>
            <a:off x="1571445" y="1854380"/>
            <a:ext cx="9221639" cy="4322583"/>
          </a:xfrm>
        </p:spPr>
        <p:txBody>
          <a:bodyPr vert="horz" lIns="91440" tIns="45720" rIns="91440" bIns="45720" rtlCol="0" anchor="t">
            <a:normAutofit/>
          </a:bodyPr>
          <a:lstStyle/>
          <a:p>
            <a:r>
              <a:rPr lang="en-US" sz="3200" b="1" dirty="0">
                <a:ea typeface="+mn-lt"/>
                <a:cs typeface="+mn-lt"/>
              </a:rPr>
              <a:t>Q. Wherein consisteth Christ's exaltation?</a:t>
            </a:r>
            <a:endParaRPr lang="en-US" b="1" dirty="0">
              <a:ea typeface="+mn-lt"/>
              <a:cs typeface="+mn-lt"/>
            </a:endParaRPr>
          </a:p>
          <a:p>
            <a:r>
              <a:rPr lang="en-US" sz="3200" b="1" dirty="0">
                <a:ea typeface="+mn-lt"/>
                <a:cs typeface="+mn-lt"/>
              </a:rPr>
              <a:t>A. Christ's exaltation consisteth in his rising again from the dead on the third day, in ascending up into heaven, in sitting at the right hand of God the Father, and in coming to judge the world at the last day.</a:t>
            </a:r>
            <a:endParaRPr lang="en-US" sz="3200" dirty="0">
              <a:ea typeface="+mn-lt"/>
              <a:cs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rcRect l="21269" t="33045" r="20629" b="22790"/>
          <a:stretch/>
        </p:blipFill>
        <p:spPr>
          <a:xfrm>
            <a:off x="466917" y="993662"/>
            <a:ext cx="11397023" cy="487067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8200" y="365125"/>
            <a:ext cx="10515600" cy="1138100"/>
          </a:xfrm>
          <a:prstGeom prst="rect">
            <a:avLst/>
          </a:prstGeom>
        </p:spPr>
        <p:txBody>
          <a:bodyPr/>
          <a:lstStyle/>
          <a:p>
            <a:pPr algn="ctr"/>
            <a:r>
              <a:rPr lang="en-US"/>
              <a:t>Bodily resurrection</a:t>
            </a:r>
          </a:p>
        </p:txBody>
      </p:sp>
      <p:sp>
        <p:nvSpPr>
          <p:cNvPr id="3" name="Content Placeholder 2"/>
          <p:cNvSpPr>
            <a:spLocks noGrp="1" noEditPoints="1"/>
          </p:cNvSpPr>
          <p:nvPr>
            <p:ph idx="1"/>
          </p:nvPr>
        </p:nvSpPr>
        <p:spPr>
          <a:xfrm>
            <a:off x="838200" y="1731893"/>
            <a:ext cx="10515600" cy="4445070"/>
          </a:xfrm>
          <a:prstGeom prst="rect">
            <a:avLst/>
          </a:prstGeom>
        </p:spPr>
        <p:txBody>
          <a:bodyPr/>
          <a:lstStyle/>
          <a:p>
            <a:r>
              <a:rPr lang="en-US" sz="2800"/>
              <a:t>"whom God raised up, having </a:t>
            </a:r>
            <a:r>
              <a:rPr lang="en-US" sz="2800" b="1"/>
              <a:t>loosed the pains of death</a:t>
            </a:r>
            <a:r>
              <a:rPr lang="en-US" sz="2800"/>
              <a:t>, because it was not possible that He should be held by it." (Acts 2:24)</a:t>
            </a:r>
          </a:p>
          <a:p>
            <a:r>
              <a:rPr lang="en-US" sz="2800"/>
              <a:t>"Behold My hands and My feet, that it is I Myself. Handle Me and see, for </a:t>
            </a:r>
            <a:r>
              <a:rPr lang="en-US" sz="2800" b="1"/>
              <a:t>a spirit does not have flesh and bones as you see I have</a:t>
            </a:r>
            <a:r>
              <a:rPr lang="en-US" sz="2800"/>
              <a:t>" (Luke 24:39)</a:t>
            </a:r>
          </a:p>
          <a:p>
            <a:r>
              <a:rPr lang="en-US" sz="2800" b="1"/>
              <a:t>Q: Did the disciples falsely convince themselves of the resurrection?</a:t>
            </a:r>
          </a:p>
          <a:p>
            <a:r>
              <a:rPr lang="en-US" sz="2800" b="1"/>
              <a:t>Q: Did the disciples knowingly lie about it?</a:t>
            </a:r>
          </a:p>
          <a:p>
            <a:endParaRPr lang="en-US" sz="3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prstGeom prst="rect">
            <a:avLst/>
          </a:prstGeom>
        </p:spPr>
        <p:txBody>
          <a:bodyPr/>
          <a:lstStyle/>
          <a:p>
            <a:pPr algn="ctr"/>
            <a:r>
              <a:rPr lang="en-US"/>
              <a:t>The Resurrection</a:t>
            </a:r>
          </a:p>
        </p:txBody>
      </p:sp>
      <p:sp>
        <p:nvSpPr>
          <p:cNvPr id="3" name="Content Placeholder 2"/>
          <p:cNvSpPr>
            <a:spLocks noGrp="1" noEditPoints="1"/>
          </p:cNvSpPr>
          <p:nvPr>
            <p:ph idx="1"/>
          </p:nvPr>
        </p:nvSpPr>
        <p:spPr>
          <a:prstGeom prst="rect">
            <a:avLst/>
          </a:prstGeom>
        </p:spPr>
        <p:txBody>
          <a:bodyPr/>
          <a:lstStyle/>
          <a:p>
            <a:r>
              <a:rPr lang="en-US" sz="2600"/>
              <a:t>"After that He was seen by over five hundred brethren at once, of whom the greater part remain to the present, but some have fallen asleep." (1Corinthians 15:6)</a:t>
            </a:r>
          </a:p>
          <a:p>
            <a:pPr marL="685800" lvl="1"/>
            <a:r>
              <a:rPr lang="en-US"/>
              <a:t>two witnesses are enough to record a historical event</a:t>
            </a:r>
          </a:p>
          <a:p>
            <a:pPr marL="685800" lvl="1"/>
            <a:r>
              <a:rPr lang="en-US"/>
              <a:t>500 people of all different personality types</a:t>
            </a:r>
          </a:p>
          <a:p>
            <a:pPr marL="228600"/>
            <a:r>
              <a:rPr lang="en-US"/>
              <a:t>Jesus rose from the dead, and since we all are in Him, so shall we also rise from the dead in glorified bodies</a:t>
            </a:r>
          </a:p>
          <a:p>
            <a:pPr marL="685800" lvl="1"/>
            <a:r>
              <a:rPr lang="en-US"/>
              <a:t>same body, same identity</a:t>
            </a:r>
          </a:p>
          <a:p>
            <a:pPr marL="685800" lvl="1"/>
            <a:r>
              <a:rPr lang="en-US"/>
              <a:t>different in quality</a:t>
            </a:r>
          </a:p>
          <a:p>
            <a:pPr marL="685800" lvl="1"/>
            <a:r>
              <a:rPr lang="en-US"/>
              <a:t>sinful nature, bodily deformities, illnesses all taken away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8200" y="365125"/>
            <a:ext cx="10515600" cy="966260"/>
          </a:xfrm>
          <a:prstGeom prst="rect">
            <a:avLst/>
          </a:prstGeom>
        </p:spPr>
        <p:txBody>
          <a:bodyPr/>
          <a:lstStyle/>
          <a:p>
            <a:pPr algn="ctr"/>
            <a:r>
              <a:rPr lang="en-US"/>
              <a:t>Ascended into heaven</a:t>
            </a:r>
          </a:p>
        </p:txBody>
      </p:sp>
      <p:sp>
        <p:nvSpPr>
          <p:cNvPr id="3" name="Content Placeholder 2"/>
          <p:cNvSpPr>
            <a:spLocks noGrp="1" noEditPoints="1"/>
          </p:cNvSpPr>
          <p:nvPr>
            <p:ph idx="1"/>
          </p:nvPr>
        </p:nvSpPr>
        <p:spPr>
          <a:xfrm>
            <a:off x="838200" y="1544431"/>
            <a:ext cx="10515600" cy="4632532"/>
          </a:xfrm>
          <a:prstGeom prst="rect">
            <a:avLst/>
          </a:prstGeom>
        </p:spPr>
        <p:txBody>
          <a:bodyPr/>
          <a:lstStyle/>
          <a:p>
            <a:r>
              <a:rPr lang="en-US"/>
              <a:t>"Men of Galilee, why do you stand gazing up into heaven? This same Jesus, who was </a:t>
            </a:r>
            <a:r>
              <a:rPr lang="en-US" i="1"/>
              <a:t>taken up from you into heaven</a:t>
            </a:r>
            <a:r>
              <a:rPr lang="en-US"/>
              <a:t>, will so come in like manner as you saw Him go into heaven." (Acts 1:11)</a:t>
            </a:r>
          </a:p>
          <a:p>
            <a:r>
              <a:rPr lang="en-US" b="1"/>
              <a:t>Q: where is Jesus now?</a:t>
            </a:r>
          </a:p>
          <a:p>
            <a:r>
              <a:rPr lang="en-US" b="0"/>
              <a:t>Yuri Gagarin: "I flew into space but didn't see God"</a:t>
            </a:r>
          </a:p>
          <a:p>
            <a:pPr>
              <a:spcBef>
                <a:spcPts val="600"/>
              </a:spcBef>
            </a:pPr>
            <a:r>
              <a:rPr lang="en-US" b="0"/>
              <a:t>"I know a man in Christ who fourteen years ago—</a:t>
            </a:r>
          </a:p>
          <a:p>
            <a:pPr marL="0" indent="0">
              <a:spcBef>
                <a:spcPts val="600"/>
              </a:spcBef>
              <a:buNone/>
            </a:pPr>
            <a:r>
              <a:rPr lang="en-US" b="0"/>
              <a:t>whether in the body I do not know, or whether out of </a:t>
            </a:r>
          </a:p>
          <a:p>
            <a:pPr marL="0" indent="0">
              <a:spcBef>
                <a:spcPts val="600"/>
              </a:spcBef>
              <a:buNone/>
            </a:pPr>
            <a:r>
              <a:rPr lang="en-US" b="0"/>
              <a:t>the body I do not know, God knows—such a one was </a:t>
            </a:r>
          </a:p>
          <a:p>
            <a:pPr marL="0" indent="0">
              <a:spcBef>
                <a:spcPts val="600"/>
              </a:spcBef>
              <a:buNone/>
            </a:pPr>
            <a:r>
              <a:rPr lang="en-US" b="0"/>
              <a:t>caught up to </a:t>
            </a:r>
            <a:r>
              <a:rPr lang="en-US" b="0" i="1"/>
              <a:t>the third heaven</a:t>
            </a:r>
            <a:r>
              <a:rPr lang="en-US" b="0"/>
              <a:t>." (2Corinthians 12:2)</a:t>
            </a:r>
          </a:p>
        </p:txBody>
      </p:sp>
      <p:pic>
        <p:nvPicPr>
          <p:cNvPr id="4" name="Picture 3"/>
          <p:cNvPicPr>
            <a:picLocks noChangeAspect="1"/>
          </p:cNvPicPr>
          <p:nvPr/>
        </p:nvPicPr>
        <p:blipFill>
          <a:blip r:embed="rId1"/>
          <a:srcRect/>
          <a:stretch>
            <a:fillRect/>
          </a:stretch>
        </p:blipFill>
        <p:spPr>
          <a:xfrm>
            <a:off x="8892663" y="2733827"/>
            <a:ext cx="3299338" cy="41241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8200" y="365125"/>
            <a:ext cx="10515600" cy="903773"/>
          </a:xfrm>
          <a:prstGeom prst="rect">
            <a:avLst/>
          </a:prstGeom>
        </p:spPr>
        <p:txBody>
          <a:bodyPr/>
          <a:lstStyle/>
          <a:p>
            <a:pPr algn="ctr"/>
            <a:r>
              <a:rPr lang="en-US"/>
              <a:t>Sits at the right hand of the Father</a:t>
            </a:r>
          </a:p>
        </p:txBody>
      </p:sp>
      <p:sp>
        <p:nvSpPr>
          <p:cNvPr id="3" name="Content Placeholder 2"/>
          <p:cNvSpPr>
            <a:spLocks noGrp="1" noEditPoints="1"/>
          </p:cNvSpPr>
          <p:nvPr>
            <p:ph idx="1"/>
          </p:nvPr>
        </p:nvSpPr>
        <p:spPr>
          <a:xfrm>
            <a:off x="838200" y="1606919"/>
            <a:ext cx="10515600" cy="4570044"/>
          </a:xfrm>
          <a:prstGeom prst="rect">
            <a:avLst/>
          </a:prstGeom>
        </p:spPr>
        <p:txBody>
          <a:bodyPr/>
          <a:lstStyle/>
          <a:p>
            <a:r>
              <a:rPr lang="en-US"/>
              <a:t>"which He worked in Christ when He raised Him from the dead and </a:t>
            </a:r>
            <a:r>
              <a:rPr lang="en-US" i="1"/>
              <a:t>seated Him at His right hand</a:t>
            </a:r>
            <a:r>
              <a:rPr lang="en-US"/>
              <a:t> in the heavenly places" (Ephesians 1:20)</a:t>
            </a:r>
          </a:p>
          <a:p>
            <a:r>
              <a:rPr lang="en-US"/>
              <a:t>This is a figurative description, not a physical one: Jesus sat down at a place of honor.</a:t>
            </a:r>
          </a:p>
          <a:p>
            <a:r>
              <a:rPr lang="en-US"/>
              <a:t>"Therefore God also has highly exalted Him and given Him the name which is above every name, that at the name of Jesus every knee should bow, of those in heaven, and of those on earth, and of those under the earth" (Phil. 2:9-10) [Jesus is God]</a:t>
            </a:r>
          </a:p>
          <a:p>
            <a:r>
              <a:rPr lang="en-US"/>
              <a:t>Jesus also intercedes for us at the right hand of the Father (Hebrews 7:25)</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8200" y="365125"/>
            <a:ext cx="10515600" cy="966260"/>
          </a:xfrm>
          <a:prstGeom prst="rect">
            <a:avLst/>
          </a:prstGeom>
        </p:spPr>
        <p:txBody>
          <a:bodyPr/>
          <a:lstStyle/>
          <a:p>
            <a:pPr algn="ctr"/>
            <a:r>
              <a:rPr lang="en-US"/>
              <a:t>The second coming</a:t>
            </a:r>
          </a:p>
        </p:txBody>
      </p:sp>
      <p:sp>
        <p:nvSpPr>
          <p:cNvPr id="3" name="Content Placeholder 2"/>
          <p:cNvSpPr>
            <a:spLocks noGrp="1" noEditPoints="1"/>
          </p:cNvSpPr>
          <p:nvPr>
            <p:ph idx="1"/>
          </p:nvPr>
        </p:nvSpPr>
        <p:spPr>
          <a:xfrm>
            <a:off x="838200" y="1544431"/>
            <a:ext cx="10515600" cy="4632532"/>
          </a:xfrm>
          <a:prstGeom prst="rect">
            <a:avLst/>
          </a:prstGeom>
        </p:spPr>
        <p:txBody>
          <a:bodyPr/>
          <a:lstStyle/>
          <a:p>
            <a:r>
              <a:rPr lang="en-US"/>
              <a:t>Parousia: presence, visitation</a:t>
            </a:r>
          </a:p>
          <a:p>
            <a:r>
              <a:rPr lang="en-US"/>
              <a:t>"...will so come in like manner as you saw Him go into heaven." (Acts 1:11)</a:t>
            </a:r>
          </a:p>
          <a:p>
            <a:r>
              <a:rPr lang="en-US"/>
              <a:t>"The enemy who sowed them is the devil, the harvest is </a:t>
            </a:r>
            <a:r>
              <a:rPr lang="en-US" i="1"/>
              <a:t>the end of the age</a:t>
            </a:r>
            <a:r>
              <a:rPr lang="en-US"/>
              <a:t>, and the reapers are the angels." (Matthew 13:37-43)</a:t>
            </a:r>
          </a:p>
          <a:p>
            <a:r>
              <a:rPr lang="en-US"/>
              <a:t>Contra Roman Catholicism: Roman Catholic priests believe they can re-create Jesus' body and soul in the host during the Mass</a:t>
            </a:r>
          </a:p>
          <a:p>
            <a:r>
              <a:rPr lang="en-US"/>
              <a:t>Contra dispensationalism: Jesus comes back at the end of </a:t>
            </a:r>
            <a:r>
              <a:rPr lang="en-US" i="1"/>
              <a:t>this age</a:t>
            </a:r>
          </a:p>
          <a:p>
            <a:pPr marL="685800" lvl="1"/>
            <a:r>
              <a:rPr lang="en-US"/>
              <a:t>not once before the tribulation and then again on Judgment Day</a:t>
            </a:r>
          </a:p>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8200" y="193284"/>
            <a:ext cx="10515600" cy="716310"/>
          </a:xfrm>
          <a:prstGeom prst="rect">
            <a:avLst/>
          </a:prstGeom>
        </p:spPr>
        <p:txBody>
          <a:bodyPr/>
          <a:lstStyle/>
          <a:p>
            <a:pPr algn="ctr"/>
            <a:r>
              <a:rPr lang="en-US"/>
              <a:t>The dispensations of human history</a:t>
            </a:r>
          </a:p>
        </p:txBody>
      </p:sp>
      <p:grpSp>
        <p:nvGrpSpPr>
          <p:cNvPr id="7" name="Group 6"/>
          <p:cNvGrpSpPr/>
          <p:nvPr/>
        </p:nvGrpSpPr>
        <p:grpSpPr>
          <a:xfrm>
            <a:off x="898430" y="1898231"/>
            <a:ext cx="10166364" cy="968903"/>
            <a:chOff x="898430" y="1898231"/>
            <a:chExt cx="10166364" cy="968903"/>
          </a:xfrm>
        </p:grpSpPr>
        <p:sp>
          <p:nvSpPr>
            <p:cNvPr id="3" name="Rectangle 2"/>
            <p:cNvSpPr/>
            <p:nvPr/>
          </p:nvSpPr>
          <p:spPr>
            <a:xfrm>
              <a:off x="1952733" y="2390146"/>
              <a:ext cx="8053593" cy="476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p:cNvSpPr/>
            <p:nvPr/>
          </p:nvSpPr>
          <p:spPr>
            <a:xfrm>
              <a:off x="10009798" y="1902050"/>
              <a:ext cx="1054996" cy="476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p:cNvSpPr/>
            <p:nvPr/>
          </p:nvSpPr>
          <p:spPr>
            <a:xfrm>
              <a:off x="898430" y="1898231"/>
              <a:ext cx="1054996" cy="476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6"/>
          <p:cNvGrpSpPr/>
          <p:nvPr/>
        </p:nvGrpSpPr>
        <p:grpSpPr>
          <a:xfrm>
            <a:off x="832124" y="4800080"/>
            <a:ext cx="10166364" cy="968903"/>
            <a:chOff x="898430" y="1898231"/>
            <a:chExt cx="10166364" cy="968903"/>
          </a:xfrm>
        </p:grpSpPr>
        <p:sp>
          <p:nvSpPr>
            <p:cNvPr id="9" name="Rectangle 2"/>
            <p:cNvSpPr/>
            <p:nvPr/>
          </p:nvSpPr>
          <p:spPr>
            <a:xfrm>
              <a:off x="1952733" y="2390146"/>
              <a:ext cx="8053593" cy="476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
            <p:cNvSpPr/>
            <p:nvPr/>
          </p:nvSpPr>
          <p:spPr>
            <a:xfrm>
              <a:off x="10009798" y="1902050"/>
              <a:ext cx="1054996" cy="476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2"/>
            <p:cNvSpPr/>
            <p:nvPr/>
          </p:nvSpPr>
          <p:spPr>
            <a:xfrm>
              <a:off x="898430" y="1898231"/>
              <a:ext cx="1054996" cy="476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Plus Math 11"/>
          <p:cNvSpPr/>
          <p:nvPr/>
        </p:nvSpPr>
        <p:spPr>
          <a:xfrm>
            <a:off x="6139394" y="1390346"/>
            <a:ext cx="749849" cy="1156019"/>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lus Math 11"/>
          <p:cNvSpPr/>
          <p:nvPr/>
        </p:nvSpPr>
        <p:spPr>
          <a:xfrm>
            <a:off x="6135575" y="4276573"/>
            <a:ext cx="749849" cy="1156019"/>
          </a:xfrm>
          <a:prstGeom prst="math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81479" y="1176349"/>
            <a:ext cx="2218305" cy="427993"/>
          </a:xfrm>
          <a:prstGeom prst="rect">
            <a:avLst/>
          </a:prstGeom>
          <a:noFill/>
        </p:spPr>
        <p:txBody>
          <a:bodyPr wrap="square" rtlCol="0">
            <a:spAutoFit/>
          </a:bodyPr>
          <a:lstStyle/>
          <a:p>
            <a:r>
              <a:rPr lang="en-US" sz="2200"/>
              <a:t>age of innocence</a:t>
            </a:r>
          </a:p>
        </p:txBody>
      </p:sp>
      <p:sp>
        <p:nvSpPr>
          <p:cNvPr id="15" name="Right Brace 14"/>
          <p:cNvSpPr/>
          <p:nvPr/>
        </p:nvSpPr>
        <p:spPr>
          <a:xfrm rot="5400000">
            <a:off x="8084317" y="4428800"/>
            <a:ext cx="343681" cy="3280592"/>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4"/>
          <p:cNvSpPr/>
          <p:nvPr/>
        </p:nvSpPr>
        <p:spPr>
          <a:xfrm rot="5400000">
            <a:off x="9095919" y="2503491"/>
            <a:ext cx="343682" cy="1499700"/>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4"/>
          <p:cNvSpPr/>
          <p:nvPr/>
        </p:nvSpPr>
        <p:spPr>
          <a:xfrm rot="5400000">
            <a:off x="7358073" y="2265344"/>
            <a:ext cx="328060" cy="1983978"/>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4"/>
          <p:cNvSpPr/>
          <p:nvPr/>
        </p:nvSpPr>
        <p:spPr>
          <a:xfrm rot="5400000">
            <a:off x="5713959" y="2448989"/>
            <a:ext cx="343681" cy="7998397"/>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3"/>
          <p:cNvSpPr txBox="1"/>
          <p:nvPr/>
        </p:nvSpPr>
        <p:spPr>
          <a:xfrm>
            <a:off x="9447412" y="1199065"/>
            <a:ext cx="2218305" cy="427993"/>
          </a:xfrm>
          <a:prstGeom prst="rect">
            <a:avLst/>
          </a:prstGeom>
          <a:noFill/>
        </p:spPr>
        <p:txBody>
          <a:bodyPr wrap="square" rtlCol="0">
            <a:spAutoFit/>
          </a:bodyPr>
          <a:lstStyle/>
          <a:p>
            <a:r>
              <a:rPr lang="en-US" sz="2200"/>
              <a:t>eternal state</a:t>
            </a:r>
          </a:p>
        </p:txBody>
      </p:sp>
      <p:sp>
        <p:nvSpPr>
          <p:cNvPr id="20" name="TextBox 13"/>
          <p:cNvSpPr txBox="1"/>
          <p:nvPr/>
        </p:nvSpPr>
        <p:spPr>
          <a:xfrm>
            <a:off x="8525722" y="2870605"/>
            <a:ext cx="2218305" cy="427993"/>
          </a:xfrm>
          <a:prstGeom prst="rect">
            <a:avLst/>
          </a:prstGeom>
          <a:noFill/>
        </p:spPr>
        <p:txBody>
          <a:bodyPr wrap="square" rtlCol="0">
            <a:spAutoFit/>
          </a:bodyPr>
          <a:lstStyle/>
          <a:p>
            <a:r>
              <a:rPr lang="en-US" sz="2200"/>
              <a:t>millennium</a:t>
            </a:r>
          </a:p>
        </p:txBody>
      </p:sp>
      <p:sp>
        <p:nvSpPr>
          <p:cNvPr id="21" name="TextBox 13"/>
          <p:cNvSpPr txBox="1"/>
          <p:nvPr/>
        </p:nvSpPr>
        <p:spPr>
          <a:xfrm>
            <a:off x="6475439" y="2882408"/>
            <a:ext cx="2218305" cy="397397"/>
          </a:xfrm>
          <a:prstGeom prst="rect">
            <a:avLst/>
          </a:prstGeom>
          <a:noFill/>
        </p:spPr>
        <p:txBody>
          <a:bodyPr wrap="square" rtlCol="0">
            <a:spAutoFit/>
          </a:bodyPr>
          <a:lstStyle/>
          <a:p>
            <a:r>
              <a:rPr lang="en-US" sz="2000"/>
              <a:t>church age (grace)</a:t>
            </a:r>
          </a:p>
        </p:txBody>
      </p:sp>
      <p:sp>
        <p:nvSpPr>
          <p:cNvPr id="22" name="TextBox 13"/>
          <p:cNvSpPr txBox="1"/>
          <p:nvPr/>
        </p:nvSpPr>
        <p:spPr>
          <a:xfrm>
            <a:off x="5190627" y="6409131"/>
            <a:ext cx="2218305" cy="427993"/>
          </a:xfrm>
          <a:prstGeom prst="rect">
            <a:avLst/>
          </a:prstGeom>
          <a:noFill/>
        </p:spPr>
        <p:txBody>
          <a:bodyPr wrap="square" rtlCol="0">
            <a:spAutoFit/>
          </a:bodyPr>
          <a:lstStyle/>
          <a:p>
            <a:r>
              <a:rPr lang="en-US" sz="2200"/>
              <a:t>church age</a:t>
            </a:r>
          </a:p>
        </p:txBody>
      </p:sp>
      <p:sp>
        <p:nvSpPr>
          <p:cNvPr id="23" name="TextBox 13"/>
          <p:cNvSpPr txBox="1"/>
          <p:nvPr/>
        </p:nvSpPr>
        <p:spPr>
          <a:xfrm>
            <a:off x="7553348" y="5725588"/>
            <a:ext cx="2218305" cy="427993"/>
          </a:xfrm>
          <a:prstGeom prst="rect">
            <a:avLst/>
          </a:prstGeom>
          <a:noFill/>
        </p:spPr>
        <p:txBody>
          <a:bodyPr wrap="square" rtlCol="0">
            <a:spAutoFit/>
          </a:bodyPr>
          <a:lstStyle/>
          <a:p>
            <a:r>
              <a:rPr lang="en-US" sz="2200"/>
              <a:t>millennium</a:t>
            </a:r>
          </a:p>
        </p:txBody>
      </p:sp>
      <p:sp>
        <p:nvSpPr>
          <p:cNvPr id="24" name="TextBox 13"/>
          <p:cNvSpPr txBox="1"/>
          <p:nvPr/>
        </p:nvSpPr>
        <p:spPr>
          <a:xfrm>
            <a:off x="695347" y="4225889"/>
            <a:ext cx="2218305" cy="427993"/>
          </a:xfrm>
          <a:prstGeom prst="rect">
            <a:avLst/>
          </a:prstGeom>
          <a:noFill/>
        </p:spPr>
        <p:txBody>
          <a:bodyPr wrap="square" rtlCol="0">
            <a:spAutoFit/>
          </a:bodyPr>
          <a:lstStyle/>
          <a:p>
            <a:r>
              <a:rPr lang="en-US" sz="2200"/>
              <a:t>Garden of Eden</a:t>
            </a:r>
          </a:p>
        </p:txBody>
      </p:sp>
      <p:sp>
        <p:nvSpPr>
          <p:cNvPr id="25" name="TextBox 24"/>
          <p:cNvSpPr txBox="1"/>
          <p:nvPr/>
        </p:nvSpPr>
        <p:spPr>
          <a:xfrm>
            <a:off x="3705206" y="3948584"/>
            <a:ext cx="3199289" cy="641121"/>
          </a:xfrm>
          <a:prstGeom prst="rect">
            <a:avLst/>
          </a:prstGeom>
          <a:noFill/>
        </p:spPr>
        <p:txBody>
          <a:bodyPr wrap="square" rtlCol="0">
            <a:spAutoFit/>
          </a:bodyPr>
          <a:lstStyle/>
          <a:p>
            <a:r>
              <a:rPr lang="en-US"/>
              <a:t>“I saw Satan fall like lightning from heaven." (Luke 10:18)</a:t>
            </a:r>
          </a:p>
        </p:txBody>
      </p:sp>
      <p:sp>
        <p:nvSpPr>
          <p:cNvPr id="26" name="Right Arrow 25"/>
          <p:cNvSpPr/>
          <p:nvPr/>
        </p:nvSpPr>
        <p:spPr>
          <a:xfrm rot="3595886">
            <a:off x="5577006" y="4842779"/>
            <a:ext cx="671741" cy="140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951731" y="3842979"/>
            <a:ext cx="5108351" cy="732330"/>
          </a:xfrm>
          <a:prstGeom prst="rect">
            <a:avLst/>
          </a:prstGeom>
          <a:noFill/>
        </p:spPr>
        <p:txBody>
          <a:bodyPr wrap="square" rtlCol="0">
            <a:spAutoFit/>
          </a:bodyPr>
          <a:lstStyle/>
          <a:p>
            <a:r>
              <a:rPr lang="en-US" sz="1400"/>
              <a:t>either in this age or in the age to come. (Mt. 12:32)</a:t>
            </a:r>
          </a:p>
          <a:p>
            <a:r>
              <a:rPr lang="en-US" sz="1400"/>
              <a:t>Therefore as the tares are gathered and burned in the fire, so it will be at the end of this age. (Mt. 13:40)</a:t>
            </a:r>
          </a:p>
        </p:txBody>
      </p:sp>
      <p:sp>
        <p:nvSpPr>
          <p:cNvPr id="28" name="TextBox 13"/>
          <p:cNvSpPr txBox="1"/>
          <p:nvPr/>
        </p:nvSpPr>
        <p:spPr>
          <a:xfrm>
            <a:off x="9974737" y="4272754"/>
            <a:ext cx="2218305" cy="427993"/>
          </a:xfrm>
          <a:prstGeom prst="rect">
            <a:avLst/>
          </a:prstGeom>
          <a:noFill/>
        </p:spPr>
        <p:txBody>
          <a:bodyPr wrap="square" rtlCol="0">
            <a:spAutoFit/>
          </a:bodyPr>
          <a:lstStyle/>
          <a:p>
            <a:r>
              <a:rPr lang="en-US" sz="2200"/>
              <a:t>eternal state</a:t>
            </a:r>
          </a:p>
        </p:txBody>
      </p:sp>
      <p:sp>
        <p:nvSpPr>
          <p:cNvPr id="29" name="TextBox 13"/>
          <p:cNvSpPr txBox="1"/>
          <p:nvPr/>
        </p:nvSpPr>
        <p:spPr>
          <a:xfrm>
            <a:off x="1972522" y="1550730"/>
            <a:ext cx="2218305" cy="427993"/>
          </a:xfrm>
          <a:prstGeom prst="rect">
            <a:avLst/>
          </a:prstGeom>
          <a:noFill/>
        </p:spPr>
        <p:txBody>
          <a:bodyPr wrap="square" rtlCol="0">
            <a:spAutoFit/>
          </a:bodyPr>
          <a:lstStyle/>
          <a:p>
            <a:r>
              <a:rPr lang="en-US" sz="2200"/>
              <a:t>the Fall</a:t>
            </a:r>
          </a:p>
        </p:txBody>
      </p:sp>
      <p:sp>
        <p:nvSpPr>
          <p:cNvPr id="30" name="TextBox 13"/>
          <p:cNvSpPr txBox="1"/>
          <p:nvPr/>
        </p:nvSpPr>
        <p:spPr>
          <a:xfrm>
            <a:off x="1843728" y="4749394"/>
            <a:ext cx="2218305" cy="427993"/>
          </a:xfrm>
          <a:prstGeom prst="rect">
            <a:avLst/>
          </a:prstGeom>
          <a:noFill/>
        </p:spPr>
        <p:txBody>
          <a:bodyPr wrap="square" rtlCol="0">
            <a:spAutoFit/>
          </a:bodyPr>
          <a:lstStyle/>
          <a:p>
            <a:r>
              <a:rPr lang="en-US" sz="2200"/>
              <a:t>the Fall</a:t>
            </a:r>
          </a:p>
        </p:txBody>
      </p:sp>
      <p:sp>
        <p:nvSpPr>
          <p:cNvPr id="31" name="TextBox 13"/>
          <p:cNvSpPr txBox="1"/>
          <p:nvPr/>
        </p:nvSpPr>
        <p:spPr>
          <a:xfrm>
            <a:off x="8576754" y="1593777"/>
            <a:ext cx="2218305" cy="427993"/>
          </a:xfrm>
          <a:prstGeom prst="rect">
            <a:avLst/>
          </a:prstGeom>
          <a:noFill/>
        </p:spPr>
        <p:txBody>
          <a:bodyPr wrap="square" rtlCol="0">
            <a:spAutoFit/>
          </a:bodyPr>
          <a:lstStyle/>
          <a:p>
            <a:r>
              <a:rPr lang="en-US" sz="2200"/>
              <a:t>Judgement</a:t>
            </a:r>
          </a:p>
        </p:txBody>
      </p:sp>
      <p:sp>
        <p:nvSpPr>
          <p:cNvPr id="32" name="TextBox 13"/>
          <p:cNvSpPr txBox="1"/>
          <p:nvPr/>
        </p:nvSpPr>
        <p:spPr>
          <a:xfrm>
            <a:off x="8447960" y="4651844"/>
            <a:ext cx="2218305" cy="427993"/>
          </a:xfrm>
          <a:prstGeom prst="rect">
            <a:avLst/>
          </a:prstGeom>
          <a:noFill/>
        </p:spPr>
        <p:txBody>
          <a:bodyPr wrap="square" rtlCol="0">
            <a:spAutoFit/>
          </a:bodyPr>
          <a:lstStyle/>
          <a:p>
            <a:r>
              <a:rPr lang="en-US" sz="2200"/>
              <a:t>Judgement</a:t>
            </a:r>
          </a:p>
        </p:txBody>
      </p:sp>
      <p:sp>
        <p:nvSpPr>
          <p:cNvPr id="33" name="Right Brace 14"/>
          <p:cNvSpPr/>
          <p:nvPr/>
        </p:nvSpPr>
        <p:spPr>
          <a:xfrm rot="5400000">
            <a:off x="5588983" y="2480231"/>
            <a:ext cx="312438" cy="1562187"/>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Right Brace 14"/>
          <p:cNvSpPr/>
          <p:nvPr/>
        </p:nvSpPr>
        <p:spPr>
          <a:xfrm rot="5400000">
            <a:off x="4007356" y="2476412"/>
            <a:ext cx="312438" cy="1562187"/>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Right Brace 14"/>
          <p:cNvSpPr/>
          <p:nvPr/>
        </p:nvSpPr>
        <p:spPr>
          <a:xfrm rot="5400000">
            <a:off x="2538900" y="2554521"/>
            <a:ext cx="312438" cy="1405968"/>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13"/>
          <p:cNvSpPr txBox="1"/>
          <p:nvPr/>
        </p:nvSpPr>
        <p:spPr>
          <a:xfrm>
            <a:off x="3503465" y="2862967"/>
            <a:ext cx="2218305" cy="427993"/>
          </a:xfrm>
          <a:prstGeom prst="rect">
            <a:avLst/>
          </a:prstGeom>
          <a:noFill/>
        </p:spPr>
        <p:txBody>
          <a:bodyPr wrap="square" rtlCol="0">
            <a:spAutoFit/>
          </a:bodyPr>
          <a:lstStyle/>
          <a:p>
            <a:r>
              <a:rPr lang="en-US" sz="2200"/>
              <a:t>the LAW</a:t>
            </a:r>
          </a:p>
        </p:txBody>
      </p:sp>
      <p:sp>
        <p:nvSpPr>
          <p:cNvPr id="37" name="TextBox 13"/>
          <p:cNvSpPr txBox="1"/>
          <p:nvPr/>
        </p:nvSpPr>
        <p:spPr>
          <a:xfrm>
            <a:off x="7323186" y="1371252"/>
            <a:ext cx="2218305" cy="427993"/>
          </a:xfrm>
          <a:prstGeom prst="rect">
            <a:avLst/>
          </a:prstGeom>
          <a:noFill/>
        </p:spPr>
        <p:txBody>
          <a:bodyPr wrap="square" rtlCol="0">
            <a:spAutoFit/>
          </a:bodyPr>
          <a:lstStyle/>
          <a:p>
            <a:r>
              <a:rPr lang="en-US" sz="2200"/>
              <a:t>rapture</a:t>
            </a:r>
          </a:p>
        </p:txBody>
      </p:sp>
      <p:sp>
        <p:nvSpPr>
          <p:cNvPr id="38" name="Right Arrow 25"/>
          <p:cNvSpPr/>
          <p:nvPr/>
        </p:nvSpPr>
        <p:spPr>
          <a:xfrm rot="3595886">
            <a:off x="7920287" y="1993954"/>
            <a:ext cx="671741" cy="140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13"/>
          <p:cNvSpPr txBox="1"/>
          <p:nvPr/>
        </p:nvSpPr>
        <p:spPr>
          <a:xfrm>
            <a:off x="7006930" y="4726135"/>
            <a:ext cx="2218305" cy="427993"/>
          </a:xfrm>
          <a:prstGeom prst="rect">
            <a:avLst/>
          </a:prstGeom>
          <a:noFill/>
        </p:spPr>
        <p:txBody>
          <a:bodyPr wrap="square" rtlCol="0">
            <a:spAutoFit/>
          </a:bodyPr>
          <a:lstStyle/>
          <a:p>
            <a:r>
              <a:rPr lang="en-US" sz="2200"/>
              <a:t>no rapture</a:t>
            </a:r>
          </a:p>
        </p:txBody>
      </p:sp>
      <p:sp>
        <p:nvSpPr>
          <p:cNvPr id="40" name="TextBox 39"/>
          <p:cNvSpPr txBox="1"/>
          <p:nvPr/>
        </p:nvSpPr>
        <p:spPr>
          <a:xfrm>
            <a:off x="2997004" y="4620324"/>
            <a:ext cx="3029339" cy="640774"/>
          </a:xfrm>
          <a:prstGeom prst="rect">
            <a:avLst/>
          </a:prstGeom>
          <a:noFill/>
        </p:spPr>
        <p:txBody>
          <a:bodyPr wrap="square" rtlCol="0">
            <a:spAutoFit/>
          </a:bodyPr>
          <a:lstStyle/>
          <a:p>
            <a:r>
              <a:rPr lang="en-US" sz="1200"/>
              <a:t>He laid hold of the dragon, that serpent of old, who is the Devil and Satan, and bound him for a thousand years (Rev. 20:2)</a:t>
            </a:r>
          </a:p>
        </p:txBody>
      </p:sp>
      <p:sp>
        <p:nvSpPr>
          <p:cNvPr id="41" name="TextBox 40"/>
          <p:cNvSpPr txBox="1"/>
          <p:nvPr/>
        </p:nvSpPr>
        <p:spPr>
          <a:xfrm>
            <a:off x="135493" y="3476178"/>
            <a:ext cx="6678484" cy="397397"/>
          </a:xfrm>
          <a:prstGeom prst="rect">
            <a:avLst/>
          </a:prstGeom>
          <a:noFill/>
        </p:spPr>
        <p:txBody>
          <a:bodyPr wrap="none" rtlCol="0">
            <a:spAutoFit/>
          </a:bodyPr>
          <a:lstStyle/>
          <a:p>
            <a:r>
              <a:rPr lang="en-US" sz="2000" b="1"/>
              <a:t>Q: Do we also believe in dispensations? How many are there?</a:t>
            </a:r>
            <a:endParaRPr lang="en-US" sz="2000"/>
          </a:p>
        </p:txBody>
      </p:sp>
      <p:sp>
        <p:nvSpPr>
          <p:cNvPr id="42" name="TextBox 41"/>
          <p:cNvSpPr txBox="1"/>
          <p:nvPr/>
        </p:nvSpPr>
        <p:spPr>
          <a:xfrm>
            <a:off x="795238" y="909594"/>
            <a:ext cx="2679497" cy="366801"/>
          </a:xfrm>
          <a:prstGeom prst="rect">
            <a:avLst/>
          </a:prstGeom>
          <a:noFill/>
        </p:spPr>
        <p:txBody>
          <a:bodyPr wrap="square" rtlCol="0">
            <a:spAutoFit/>
          </a:bodyPr>
          <a:lstStyle/>
          <a:p>
            <a:r>
              <a:rPr lang="en-US" b="1">
                <a:solidFill>
                  <a:srgbClr val="FF0000"/>
                </a:solidFill>
              </a:rPr>
              <a:t>Dispensationalism</a:t>
            </a:r>
          </a:p>
        </p:txBody>
      </p:sp>
      <p:sp>
        <p:nvSpPr>
          <p:cNvPr id="43" name="TextBox 41"/>
          <p:cNvSpPr txBox="1"/>
          <p:nvPr/>
        </p:nvSpPr>
        <p:spPr>
          <a:xfrm>
            <a:off x="695347" y="3948584"/>
            <a:ext cx="2679497" cy="366801"/>
          </a:xfrm>
          <a:prstGeom prst="rect">
            <a:avLst/>
          </a:prstGeom>
          <a:noFill/>
        </p:spPr>
        <p:txBody>
          <a:bodyPr wrap="square" rtlCol="0">
            <a:spAutoFit/>
          </a:bodyPr>
          <a:lstStyle/>
          <a:p>
            <a:r>
              <a:rPr lang="en-US" b="1">
                <a:solidFill>
                  <a:srgbClr val="FF0000"/>
                </a:solidFill>
              </a:rPr>
              <a:t>Covenant theology</a:t>
            </a:r>
          </a:p>
        </p:txBody>
      </p:sp>
      <p:sp>
        <p:nvSpPr>
          <p:cNvPr id="44" name="Bracket Pair 43"/>
          <p:cNvSpPr/>
          <p:nvPr/>
        </p:nvSpPr>
        <p:spPr>
          <a:xfrm>
            <a:off x="6389344" y="1249749"/>
            <a:ext cx="2124748" cy="1715281"/>
          </a:xfrm>
          <a:prstGeom prst="bracketPair">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TextBox 13"/>
          <p:cNvSpPr txBox="1"/>
          <p:nvPr/>
        </p:nvSpPr>
        <p:spPr>
          <a:xfrm>
            <a:off x="6096000" y="748356"/>
            <a:ext cx="2819923" cy="427993"/>
          </a:xfrm>
          <a:prstGeom prst="rect">
            <a:avLst/>
          </a:prstGeom>
          <a:noFill/>
        </p:spPr>
        <p:txBody>
          <a:bodyPr wrap="square" rtlCol="0">
            <a:spAutoFit/>
          </a:bodyPr>
          <a:lstStyle/>
          <a:p>
            <a:r>
              <a:rPr lang="en-US" sz="2200"/>
              <a:t>the 'great parenthesis'</a:t>
            </a:r>
          </a:p>
        </p:txBody>
      </p:sp>
      <p:sp>
        <p:nvSpPr>
          <p:cNvPr id="46" name="Rectangle 45"/>
          <p:cNvSpPr/>
          <p:nvPr/>
        </p:nvSpPr>
        <p:spPr>
          <a:xfrm>
            <a:off x="7889043" y="796715"/>
            <a:ext cx="3776674" cy="5905067"/>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931931" y="599453"/>
            <a:ext cx="10515600" cy="1325563"/>
          </a:xfrm>
          <a:prstGeom prst="rect">
            <a:avLst/>
          </a:prstGeom>
        </p:spPr>
        <p:txBody>
          <a:bodyPr/>
          <a:lstStyle/>
          <a:p>
            <a:pPr algn="ctr"/>
            <a:r>
              <a:rPr lang="en-US"/>
              <a:t>HEAVEN</a:t>
            </a:r>
          </a:p>
        </p:txBody>
      </p:sp>
      <p:sp>
        <p:nvSpPr>
          <p:cNvPr id="4" name="Title 1"/>
          <p:cNvSpPr>
            <a:spLocks noGrp="1" noEditPoints="1"/>
          </p:cNvSpPr>
          <p:nvPr>
            <p:ph type="title"/>
          </p:nvPr>
        </p:nvSpPr>
        <p:spPr>
          <a:xfrm>
            <a:off x="838200" y="4597400"/>
            <a:ext cx="10515600" cy="1325563"/>
          </a:xfrm>
          <a:prstGeom prst="rect">
            <a:avLst/>
          </a:prstGeom>
        </p:spPr>
        <p:txBody>
          <a:bodyPr/>
          <a:lstStyle/>
          <a:p>
            <a:pPr algn="ctr"/>
            <a:r>
              <a:rPr lang="en-US"/>
              <a:t>EARTH</a:t>
            </a:r>
          </a:p>
        </p:txBody>
      </p:sp>
      <p:cxnSp>
        <p:nvCxnSpPr>
          <p:cNvPr id="5" name="Curved Connector 3 4"/>
          <p:cNvCxnSpPr/>
          <p:nvPr/>
        </p:nvCxnSpPr>
        <p:spPr>
          <a:xfrm>
            <a:off x="5143500" y="1381125"/>
            <a:ext cx="9525" cy="3879056"/>
          </a:xfrm>
          <a:prstGeom prst="curvedConnector3">
            <a:avLst>
              <a:gd name="adj1" fmla="val -14640768"/>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Curved Connector 3 6"/>
          <p:cNvCxnSpPr/>
          <p:nvPr/>
        </p:nvCxnSpPr>
        <p:spPr>
          <a:xfrm flipV="1">
            <a:off x="6889750" y="1343819"/>
            <a:ext cx="285750" cy="3879056"/>
          </a:xfrm>
          <a:prstGeom prst="curvedConnector3">
            <a:avLst>
              <a:gd name="adj1" fmla="val 572416"/>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38200" y="2873375"/>
            <a:ext cx="2368550" cy="642162"/>
          </a:xfrm>
          <a:prstGeom prst="rect">
            <a:avLst/>
          </a:prstGeom>
          <a:noFill/>
        </p:spPr>
        <p:txBody>
          <a:bodyPr wrap="square" rtlCol="0">
            <a:spAutoFit/>
          </a:bodyPr>
          <a:lstStyle/>
          <a:p>
            <a:r>
              <a:rPr lang="en-US" sz="3600"/>
              <a:t>Humiliation</a:t>
            </a:r>
          </a:p>
        </p:txBody>
      </p:sp>
      <p:sp>
        <p:nvSpPr>
          <p:cNvPr id="9" name="TextBox 7"/>
          <p:cNvSpPr txBox="1"/>
          <p:nvPr/>
        </p:nvSpPr>
        <p:spPr>
          <a:xfrm>
            <a:off x="9197975" y="2873375"/>
            <a:ext cx="2368550" cy="642162"/>
          </a:xfrm>
          <a:prstGeom prst="rect">
            <a:avLst/>
          </a:prstGeom>
          <a:noFill/>
        </p:spPr>
        <p:txBody>
          <a:bodyPr wrap="square" rtlCol="0">
            <a:spAutoFit/>
          </a:bodyPr>
          <a:lstStyle/>
          <a:p>
            <a:r>
              <a:rPr lang="en-US" sz="3600"/>
              <a:t>Exaltation</a:t>
            </a:r>
          </a:p>
        </p:txBody>
      </p:sp>
      <p:sp>
        <p:nvSpPr>
          <p:cNvPr id="10" name="TextBox 7"/>
          <p:cNvSpPr txBox="1"/>
          <p:nvPr/>
        </p:nvSpPr>
        <p:spPr>
          <a:xfrm>
            <a:off x="4260850" y="2598013"/>
            <a:ext cx="3670300" cy="1192885"/>
          </a:xfrm>
          <a:prstGeom prst="rect">
            <a:avLst/>
          </a:prstGeom>
          <a:noFill/>
        </p:spPr>
        <p:txBody>
          <a:bodyPr wrap="square" rtlCol="0">
            <a:spAutoFit/>
          </a:bodyPr>
          <a:lstStyle/>
          <a:p>
            <a:pPr algn="ctr"/>
            <a:r>
              <a:rPr lang="en-US" sz="7200"/>
              <a:t>CHRIST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prstGeom prst="rect">
            <a:avLst/>
          </a:prstGeom>
        </p:spPr>
        <p:txBody>
          <a:bodyPr/>
          <a:lstStyle/>
          <a:p>
            <a:pPr algn="ctr"/>
            <a:r>
              <a:rPr lang="en-US"/>
              <a:t>When will Jesus come again?</a:t>
            </a:r>
          </a:p>
        </p:txBody>
      </p:sp>
      <p:sp>
        <p:nvSpPr>
          <p:cNvPr id="3" name="Content Placeholder 2"/>
          <p:cNvSpPr>
            <a:spLocks noGrp="1" noEditPoints="1"/>
          </p:cNvSpPr>
          <p:nvPr>
            <p:ph idx="1"/>
          </p:nvPr>
        </p:nvSpPr>
        <p:spPr>
          <a:xfrm>
            <a:off x="1307647" y="1771196"/>
            <a:ext cx="9576707" cy="4079195"/>
          </a:xfrm>
          <a:prstGeom prst="rect">
            <a:avLst/>
          </a:prstGeom>
        </p:spPr>
        <p:txBody>
          <a:bodyPr/>
          <a:lstStyle/>
          <a:p>
            <a:r>
              <a:rPr lang="en-US"/>
              <a:t>"</a:t>
            </a:r>
            <a:r>
              <a:t>But of that day and hour </a:t>
            </a:r>
            <a:r>
              <a:rPr b="1"/>
              <a:t>no one knows</a:t>
            </a:r>
            <a:r>
              <a:t>, not even the angels of heaven, but </a:t>
            </a:r>
            <a:r>
              <a:rPr b="1"/>
              <a:t>My Father only</a:t>
            </a:r>
            <a:r>
              <a:t>.</a:t>
            </a:r>
            <a:r>
              <a:rPr lang="en-US"/>
              <a:t>" (Matthew 24:36)</a:t>
            </a:r>
          </a:p>
          <a:p>
            <a:r>
              <a:rPr lang="en-US"/>
              <a:t>"It is not for you to know times or seasons which the Father has put in His own authority." (Acts 1:7)</a:t>
            </a:r>
          </a:p>
          <a:p>
            <a:r>
              <a:rPr lang="en-US" b="1"/>
              <a:t>Q: Why is it important that we not know when Jesus will come again?</a:t>
            </a:r>
          </a:p>
          <a:p>
            <a:endParaRPr lang="en-US"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prstGeom prst="rect">
            <a:avLst/>
          </a:prstGeom>
        </p:spPr>
        <p:txBody>
          <a:bodyPr/>
          <a:lstStyle/>
          <a:p>
            <a:pPr algn="ctr"/>
            <a:r>
              <a:rPr lang="en-US"/>
              <a:t>The second coming</a:t>
            </a:r>
          </a:p>
        </p:txBody>
      </p:sp>
      <p:sp>
        <p:nvSpPr>
          <p:cNvPr id="3" name="Content Placeholder 2"/>
          <p:cNvSpPr>
            <a:spLocks noGrp="1" noEditPoints="1"/>
          </p:cNvSpPr>
          <p:nvPr>
            <p:ph idx="1"/>
          </p:nvPr>
        </p:nvSpPr>
        <p:spPr>
          <a:prstGeom prst="rect">
            <a:avLst/>
          </a:prstGeom>
        </p:spPr>
        <p:txBody>
          <a:bodyPr/>
          <a:lstStyle/>
          <a:p>
            <a:r>
              <a:rPr lang="en-US" b="0"/>
              <a:t>The second coming will be 1) sudden, 2) public, 3) all shall see Him, and 4) He shall judge the living and the dead</a:t>
            </a:r>
          </a:p>
          <a:p>
            <a:r>
              <a:rPr lang="en-US" b="0"/>
              <a:t>"For when they say, 'Peace and safety!' then </a:t>
            </a:r>
            <a:r>
              <a:rPr lang="en-US" b="1"/>
              <a:t>sudden destruction</a:t>
            </a:r>
            <a:r>
              <a:rPr lang="en-US" b="0"/>
              <a:t> comes upon them, as labor pains upon a pregnant woman. And they shall not escape. But you, brethren, are not in darkness, so that this Day should </a:t>
            </a:r>
            <a:r>
              <a:rPr lang="en-US" b="1"/>
              <a:t>overtake you as a thief</a:t>
            </a:r>
            <a:r>
              <a:rPr lang="en-US" b="0"/>
              <a:t>. " (1Thessalonians 5:3-4)</a:t>
            </a:r>
          </a:p>
          <a:p>
            <a:r>
              <a:rPr lang="en-US" b="1"/>
              <a:t>Q: What Old Testament precedent do we have for Judgement Day?</a:t>
            </a:r>
          </a:p>
          <a:p>
            <a:r>
              <a:rPr lang="en-US" b="0"/>
              <a:t>Read Matthew 13:37-44</a:t>
            </a:r>
          </a:p>
          <a:p>
            <a:endParaRPr lang="en-US" b="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8200" y="365125"/>
            <a:ext cx="10515600" cy="497604"/>
          </a:xfrm>
          <a:prstGeom prst="rect">
            <a:avLst/>
          </a:prstGeom>
        </p:spPr>
        <p:txBody>
          <a:bodyPr/>
          <a:lstStyle/>
          <a:p>
            <a:pPr algn="ctr"/>
            <a:r>
              <a:rPr lang="en-US"/>
              <a:t>The rapture</a:t>
            </a:r>
          </a:p>
        </p:txBody>
      </p:sp>
      <p:sp>
        <p:nvSpPr>
          <p:cNvPr id="3" name="Content Placeholder 2"/>
          <p:cNvSpPr>
            <a:spLocks noGrp="1" noEditPoints="1"/>
          </p:cNvSpPr>
          <p:nvPr>
            <p:ph idx="1"/>
          </p:nvPr>
        </p:nvSpPr>
        <p:spPr>
          <a:xfrm>
            <a:off x="838200" y="1231994"/>
            <a:ext cx="10515600" cy="4944969"/>
          </a:xfrm>
          <a:prstGeom prst="rect">
            <a:avLst/>
          </a:prstGeom>
        </p:spPr>
        <p:txBody>
          <a:bodyPr/>
          <a:lstStyle/>
          <a:p>
            <a:r>
              <a:rPr lang="en-US" b="1"/>
              <a:t>Q: Will there be a rapture? Why or why not?</a:t>
            </a:r>
          </a:p>
          <a:p>
            <a:r>
              <a:rPr lang="en-US"/>
              <a:t>"But I do not want you to be ignorant, brethren, concerning those who have fallen asleep, lest you sorrow as others who have no hope. For if we believe that Jesus died and rose again, even so God will bring with Him those who sleep in Jesus. For this we say to you by the word of the Lord, that we who are alive and remain </a:t>
            </a:r>
            <a:r>
              <a:rPr lang="en-US" b="1"/>
              <a:t>until the coming of the Lord</a:t>
            </a:r>
            <a:r>
              <a:rPr lang="en-US"/>
              <a:t> will by no means precede those who are asleep. For the </a:t>
            </a:r>
            <a:r>
              <a:rPr lang="en-US" b="1"/>
              <a:t>Lord Himself will descend from heaven</a:t>
            </a:r>
            <a:r>
              <a:rPr lang="en-US"/>
              <a:t> with a shout, with the voice of an archangel, and with the trumpet of God. And the dead in Christ will rise first. Then we who are alive and remain shall be caught up together with them in the clouds to meet the Lord in the air. And thus we shall always be with the Lord." (1Thessalonians 4:13-16)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8200" y="365125"/>
            <a:ext cx="10515600" cy="825663"/>
          </a:xfrm>
          <a:prstGeom prst="rect">
            <a:avLst/>
          </a:prstGeom>
        </p:spPr>
        <p:txBody>
          <a:bodyPr/>
          <a:lstStyle/>
          <a:p>
            <a:pPr algn="ctr"/>
            <a:r>
              <a:rPr lang="en-US"/>
              <a:t>We shall also partake</a:t>
            </a:r>
          </a:p>
        </p:txBody>
      </p:sp>
      <p:sp>
        <p:nvSpPr>
          <p:cNvPr id="3" name="Content Placeholder 2"/>
          <p:cNvSpPr>
            <a:spLocks noGrp="1" noEditPoints="1"/>
          </p:cNvSpPr>
          <p:nvPr>
            <p:ph idx="1"/>
          </p:nvPr>
        </p:nvSpPr>
        <p:spPr>
          <a:xfrm>
            <a:off x="838200" y="1450700"/>
            <a:ext cx="10515600" cy="4726263"/>
          </a:xfrm>
          <a:prstGeom prst="rect">
            <a:avLst/>
          </a:prstGeom>
        </p:spPr>
        <p:txBody>
          <a:bodyPr/>
          <a:lstStyle/>
          <a:p>
            <a:r>
              <a:rPr lang="en-US"/>
              <a:t>" Do you not know that the saints will judge the world? And if the world will be judged by you, are you unworthy to judge the smallest matters? Do you not know that we shall judge angels?" (1Corinthians 6:2-3)</a:t>
            </a:r>
          </a:p>
          <a:p>
            <a:r>
              <a:rPr lang="en-US"/>
              <a:t>"If we endure, we shall also reign with Him." (2Timothy 2:12)</a:t>
            </a:r>
          </a:p>
          <a:p>
            <a:r>
              <a:rPr lang="en-US"/>
              <a:t>"and if children, then heirs—heirs of God and joint heirs with Christ, if indeed we </a:t>
            </a:r>
            <a:r>
              <a:rPr lang="en-US" b="1"/>
              <a:t>suffer with Him</a:t>
            </a:r>
            <a:r>
              <a:rPr lang="en-US"/>
              <a:t>, that we may also </a:t>
            </a:r>
            <a:r>
              <a:rPr lang="en-US" b="1"/>
              <a:t>be glorified together</a:t>
            </a:r>
            <a:r>
              <a:rPr lang="en-US"/>
              <a:t>." (Romans 8:17)</a:t>
            </a:r>
          </a:p>
          <a:p>
            <a:r>
              <a:rPr lang="en-US" i="1"/>
              <a:t>Be humble and live worthily so you can also take part in this glory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prstGeom prst="rect">
            <a:avLst/>
          </a:prstGeom>
        </p:spPr>
        <p:txBody>
          <a:bodyPr/>
          <a:lstStyle/>
          <a:p>
            <a:pPr algn="ctr"/>
            <a:r>
              <a:rPr lang="en-US"/>
              <a:t>Weekly Bible verse</a:t>
            </a:r>
          </a:p>
        </p:txBody>
      </p:sp>
      <p:sp>
        <p:nvSpPr>
          <p:cNvPr id="3" name="Content Placeholder 2"/>
          <p:cNvSpPr>
            <a:spLocks noGrp="1" noEditPoints="1"/>
          </p:cNvSpPr>
          <p:nvPr>
            <p:ph idx="1"/>
          </p:nvPr>
        </p:nvSpPr>
        <p:spPr>
          <a:prstGeom prst="rect">
            <a:avLst/>
          </a:prstGeom>
        </p:spPr>
        <p:txBody>
          <a:bodyPr/>
          <a:lstStyle/>
          <a:p>
            <a:pPr algn="ctr"/>
            <a:r>
              <a:rPr lang="en-US" sz="3600" b="1"/>
              <a:t>"For we do not have a High Priest who cannot sympathize with our weaknesses, but was in all points tempted as we are, yet without sin." (Hebrews 4:15)</a:t>
            </a:r>
            <a:endParaRPr sz="3600"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prstGeom prst="rect">
            <a:avLst/>
          </a:prstGeom>
        </p:spPr>
        <p:txBody>
          <a:bodyPr/>
          <a:lstStyle/>
          <a:p>
            <a:pPr algn="ctr"/>
            <a:r>
              <a:rPr lang="en-US"/>
              <a:t>R. C. Sproul on the rapture</a:t>
            </a:r>
          </a:p>
        </p:txBody>
      </p:sp>
      <p:sp>
        <p:nvSpPr>
          <p:cNvPr id="3" name="Content Placeholder 2"/>
          <p:cNvSpPr>
            <a:spLocks noGrp="1" noEditPoints="1"/>
          </p:cNvSpPr>
          <p:nvPr>
            <p:ph idx="1"/>
          </p:nvPr>
        </p:nvSpPr>
        <p:spPr>
          <a:prstGeom prst="rect">
            <a:avLst/>
          </a:prstGeom>
        </p:spPr>
        <p:txBody>
          <a:bodyPr/>
          <a:lstStyle/>
          <a:p>
            <a:r>
              <a:rPr>
                <a:hlinkClick r:id="rId1"/>
              </a:rPr>
              <a:t>ligonier.org/learn/series/last_days_according_to_jesus/the-rapture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pPr algn="ctr"/>
            <a:r>
              <a:rPr lang="en-US" b="1">
                <a:latin typeface="Bookman Old Style"/>
                <a:cs typeface="Calibri Light" panose="020F0302020204030204"/>
              </a:rPr>
              <a:t>Question #27</a:t>
            </a:r>
            <a:endParaRPr lang="en-US" b="1">
              <a:latin typeface="Bookman Old Style"/>
            </a:endParaRPr>
          </a:p>
        </p:txBody>
      </p:sp>
      <p:sp>
        <p:nvSpPr>
          <p:cNvPr id="3" name="Content Placeholder 2"/>
          <p:cNvSpPr>
            <a:spLocks noGrp="1" noEditPoints="1"/>
          </p:cNvSpPr>
          <p:nvPr>
            <p:ph idx="1"/>
          </p:nvPr>
        </p:nvSpPr>
        <p:spPr>
          <a:xfrm>
            <a:off x="1571445" y="1854380"/>
            <a:ext cx="9221639" cy="4322583"/>
          </a:xfrm>
        </p:spPr>
        <p:txBody>
          <a:bodyPr vert="horz" lIns="91440" tIns="45720" rIns="91440" bIns="45720" rtlCol="0" anchor="t">
            <a:normAutofit/>
          </a:bodyPr>
          <a:lstStyle/>
          <a:p>
            <a:r>
              <a:rPr lang="en-US" sz="3200" b="1" dirty="0">
                <a:ea typeface="+mn-lt"/>
                <a:cs typeface="+mn-lt"/>
              </a:rPr>
              <a:t>Q. Wherein did Christ's humiliation consists?</a:t>
            </a:r>
            <a:endParaRPr lang="en-US" b="1" dirty="0">
              <a:ea typeface="+mn-lt"/>
              <a:cs typeface="+mn-lt"/>
            </a:endParaRPr>
          </a:p>
          <a:p>
            <a:r>
              <a:rPr lang="en-US" sz="3200" b="1" dirty="0">
                <a:ea typeface="+mn-lt"/>
                <a:cs typeface="+mn-lt"/>
              </a:rPr>
              <a:t>A. Christ's humiliation consisted in his being born, and that in a low condition, made under the law, undergoing the miseries of this life, the wrath of God, and the cursed death of the cross, in being buried, and continuing under the power of death for a time.</a:t>
            </a:r>
            <a:endParaRPr lang="en-US" sz="3200" dirty="0">
              <a:ea typeface="+mn-lt"/>
              <a:cs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rcRect l="22422" t="30767" r="20116" b="26208"/>
          <a:stretch/>
        </p:blipFill>
        <p:spPr>
          <a:xfrm>
            <a:off x="255400" y="751523"/>
            <a:ext cx="11681201" cy="491754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prstGeom prst="rect">
            <a:avLst/>
          </a:prstGeom>
        </p:spPr>
        <p:txBody>
          <a:bodyPr/>
          <a:lstStyle/>
          <a:p>
            <a:pPr algn="ctr"/>
            <a:r>
              <a:rPr lang="en-US"/>
              <a:t>Entering human nature</a:t>
            </a:r>
          </a:p>
        </p:txBody>
      </p:sp>
      <p:sp>
        <p:nvSpPr>
          <p:cNvPr id="3" name="Content Placeholder 2"/>
          <p:cNvSpPr>
            <a:spLocks noGrp="1" noEditPoints="1"/>
          </p:cNvSpPr>
          <p:nvPr>
            <p:ph idx="1"/>
          </p:nvPr>
        </p:nvSpPr>
        <p:spPr>
          <a:prstGeom prst="rect">
            <a:avLst/>
          </a:prstGeom>
        </p:spPr>
        <p:txBody>
          <a:bodyPr/>
          <a:lstStyle/>
          <a:p>
            <a:r>
              <a:rPr lang="en-US"/>
              <a:t>"</a:t>
            </a:r>
            <a:r>
              <a:t>And she brought forth her firstborn Son, and wrapped Him in swaddling cloths, and laid Him in a manger, because there was no room for them in the inn.</a:t>
            </a:r>
            <a:r>
              <a:rPr lang="en-US"/>
              <a:t>" (Luke 2:7)</a:t>
            </a:r>
          </a:p>
          <a:p>
            <a:r>
              <a:rPr lang="en-US"/>
              <a:t>"You have made him a little lower than the angels" (Psalm 8:5 &lt;=&gt; Hebrews 2:7)</a:t>
            </a:r>
          </a:p>
          <a:p>
            <a:endParaRPr lang="en-US"/>
          </a:p>
        </p:txBody>
      </p:sp>
      <p:grpSp>
        <p:nvGrpSpPr>
          <p:cNvPr id="14" name="Group 13"/>
          <p:cNvGrpSpPr/>
          <p:nvPr/>
        </p:nvGrpSpPr>
        <p:grpSpPr>
          <a:xfrm>
            <a:off x="296815" y="4001294"/>
            <a:ext cx="11252258" cy="1687723"/>
            <a:chOff x="296815" y="4001294"/>
            <a:chExt cx="11252258" cy="1687723"/>
          </a:xfrm>
        </p:grpSpPr>
        <p:sp>
          <p:nvSpPr>
            <p:cNvPr id="6" name="Right Arrow 5"/>
            <p:cNvSpPr/>
            <p:nvPr/>
          </p:nvSpPr>
          <p:spPr>
            <a:xfrm>
              <a:off x="2187062" y="4552440"/>
              <a:ext cx="7123572" cy="203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5"/>
            <p:cNvSpPr/>
            <p:nvPr/>
          </p:nvSpPr>
          <p:spPr>
            <a:xfrm>
              <a:off x="5748848" y="5485933"/>
              <a:ext cx="3561785" cy="203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96815" y="5061485"/>
              <a:ext cx="3171240" cy="427993"/>
            </a:xfrm>
            <a:prstGeom prst="rect">
              <a:avLst/>
            </a:prstGeom>
            <a:noFill/>
          </p:spPr>
          <p:txBody>
            <a:bodyPr wrap="square" rtlCol="0">
              <a:spAutoFit/>
            </a:bodyPr>
            <a:lstStyle/>
            <a:p>
              <a:r>
                <a:rPr lang="en-US" sz="2200"/>
                <a:t>eternity past</a:t>
              </a:r>
            </a:p>
          </p:txBody>
        </p:sp>
        <p:sp>
          <p:nvSpPr>
            <p:cNvPr id="9" name="TextBox 7"/>
            <p:cNvSpPr txBox="1"/>
            <p:nvPr/>
          </p:nvSpPr>
          <p:spPr>
            <a:xfrm>
              <a:off x="9596339" y="5061485"/>
              <a:ext cx="1952734" cy="427993"/>
            </a:xfrm>
            <a:prstGeom prst="rect">
              <a:avLst/>
            </a:prstGeom>
            <a:noFill/>
          </p:spPr>
          <p:txBody>
            <a:bodyPr wrap="square" rtlCol="0">
              <a:spAutoFit/>
            </a:bodyPr>
            <a:lstStyle/>
            <a:p>
              <a:r>
                <a:rPr lang="en-US" sz="2200"/>
                <a:t>future eternity</a:t>
              </a:r>
            </a:p>
          </p:txBody>
        </p:sp>
        <p:cxnSp>
          <p:nvCxnSpPr>
            <p:cNvPr id="10" name="Straight Connector 1 9"/>
            <p:cNvCxnSpPr/>
            <p:nvPr/>
          </p:nvCxnSpPr>
          <p:spPr>
            <a:xfrm flipH="1" flipV="1">
              <a:off x="5748848" y="4552440"/>
              <a:ext cx="-15622" cy="104018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1" name="TextBox 7"/>
            <p:cNvSpPr txBox="1"/>
            <p:nvPr/>
          </p:nvSpPr>
          <p:spPr>
            <a:xfrm>
              <a:off x="5119632" y="4001294"/>
              <a:ext cx="1952734" cy="427993"/>
            </a:xfrm>
            <a:prstGeom prst="rect">
              <a:avLst/>
            </a:prstGeom>
            <a:noFill/>
          </p:spPr>
          <p:txBody>
            <a:bodyPr wrap="square" rtlCol="0">
              <a:spAutoFit/>
            </a:bodyPr>
            <a:lstStyle/>
            <a:p>
              <a:r>
                <a:rPr lang="en-US" sz="2200"/>
                <a:t>Incarnation</a:t>
              </a:r>
            </a:p>
          </p:txBody>
        </p:sp>
        <p:sp>
          <p:nvSpPr>
            <p:cNvPr id="12" name="TextBox 7"/>
            <p:cNvSpPr txBox="1"/>
            <p:nvPr/>
          </p:nvSpPr>
          <p:spPr>
            <a:xfrm>
              <a:off x="6842379" y="4001294"/>
              <a:ext cx="2468255" cy="427993"/>
            </a:xfrm>
            <a:prstGeom prst="rect">
              <a:avLst/>
            </a:prstGeom>
            <a:noFill/>
          </p:spPr>
          <p:txBody>
            <a:bodyPr wrap="square" rtlCol="0">
              <a:spAutoFit/>
            </a:bodyPr>
            <a:lstStyle/>
            <a:p>
              <a:r>
                <a:rPr lang="en-US" sz="2200"/>
                <a:t>DIVINE NATURE</a:t>
              </a:r>
            </a:p>
          </p:txBody>
        </p:sp>
        <p:sp>
          <p:nvSpPr>
            <p:cNvPr id="13" name="TextBox 7"/>
            <p:cNvSpPr txBox="1"/>
            <p:nvPr/>
          </p:nvSpPr>
          <p:spPr>
            <a:xfrm>
              <a:off x="6842379" y="4858539"/>
              <a:ext cx="2468255" cy="427993"/>
            </a:xfrm>
            <a:prstGeom prst="rect">
              <a:avLst/>
            </a:prstGeom>
            <a:noFill/>
          </p:spPr>
          <p:txBody>
            <a:bodyPr wrap="square" rtlCol="0">
              <a:spAutoFit/>
            </a:bodyPr>
            <a:lstStyle/>
            <a:p>
              <a:r>
                <a:rPr lang="en-US" sz="2200"/>
                <a:t>HUMAN NATURE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prstGeom prst="rect">
            <a:avLst/>
          </a:prstGeom>
        </p:spPr>
        <p:txBody>
          <a:bodyPr/>
          <a:lstStyle/>
          <a:p>
            <a:pPr algn="ctr"/>
            <a:r>
              <a:rPr lang="en-US"/>
              <a:t>'Kenosis'</a:t>
            </a:r>
          </a:p>
        </p:txBody>
      </p:sp>
      <p:sp>
        <p:nvSpPr>
          <p:cNvPr id="3" name="Content Placeholder 2"/>
          <p:cNvSpPr>
            <a:spLocks noGrp="1" noEditPoints="1"/>
          </p:cNvSpPr>
          <p:nvPr>
            <p:ph idx="1"/>
          </p:nvPr>
        </p:nvSpPr>
        <p:spPr>
          <a:prstGeom prst="rect">
            <a:avLst/>
          </a:prstGeom>
        </p:spPr>
        <p:txBody>
          <a:bodyPr/>
          <a:lstStyle/>
          <a:p>
            <a:r>
              <a:rPr lang="en-US"/>
              <a:t>"but </a:t>
            </a:r>
            <a:r>
              <a:rPr lang="en-US" i="1"/>
              <a:t>made Himself of no reputation</a:t>
            </a:r>
            <a:r>
              <a:rPr lang="en-US"/>
              <a:t>, taking the form of a bondservant, and coming in the likeness of men." (Phil. 2:7)</a:t>
            </a:r>
          </a:p>
          <a:p>
            <a:r>
              <a:rPr lang="en-US"/>
              <a:t>ekenosev: emptied (according to some translations)</a:t>
            </a:r>
          </a:p>
          <a:p>
            <a:r>
              <a:rPr lang="en-US"/>
              <a:t>Jesus did not empty or subtract from Himself of His divine attributes</a:t>
            </a:r>
          </a:p>
          <a:p>
            <a:r>
              <a:rPr lang="en-US"/>
              <a:t>Rather, he took to Himself a true body, a human nature</a:t>
            </a:r>
          </a:p>
          <a:p>
            <a:r>
              <a:rPr lang="en-US"/>
              <a:t>There was </a:t>
            </a:r>
            <a:r>
              <a:rPr lang="en-US" i="1"/>
              <a:t>no change</a:t>
            </a:r>
            <a:r>
              <a:rPr lang="en-US"/>
              <a:t> in His divine nature</a:t>
            </a:r>
          </a:p>
          <a:p>
            <a:r>
              <a:rPr lang="en-US"/>
              <a:t>"Remaining what He was, He became what He was not"</a:t>
            </a:r>
          </a:p>
          <a:p>
            <a:r>
              <a:rPr lang="en-US"/>
              <a:t>We did not choose to be born, but Jesus did all this </a:t>
            </a:r>
            <a:r>
              <a:rPr lang="en-US" b="1"/>
              <a:t>voluntarily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prstGeom prst="rect">
            <a:avLst/>
          </a:prstGeom>
        </p:spPr>
        <p:txBody>
          <a:bodyPr/>
          <a:lstStyle/>
          <a:p>
            <a:pPr algn="ctr"/>
            <a:r>
              <a:rPr lang="en-US"/>
              <a:t>Receiving a low position</a:t>
            </a:r>
          </a:p>
        </p:txBody>
      </p:sp>
      <p:sp>
        <p:nvSpPr>
          <p:cNvPr id="3" name="Content Placeholder 2"/>
          <p:cNvSpPr>
            <a:spLocks noGrp="1" noEditPoints="1"/>
          </p:cNvSpPr>
          <p:nvPr>
            <p:ph idx="1"/>
          </p:nvPr>
        </p:nvSpPr>
        <p:spPr>
          <a:prstGeom prst="rect">
            <a:avLst/>
          </a:prstGeom>
        </p:spPr>
        <p:txBody>
          <a:bodyPr/>
          <a:lstStyle/>
          <a:p>
            <a:r>
              <a:rPr lang="en-US"/>
              <a:t>Jesus Christ was born into a poor family (remember last week's sermon!)</a:t>
            </a:r>
          </a:p>
          <a:p>
            <a:r>
              <a:rPr lang="en-US"/>
              <a:t>He had an ordinary, menial occupation as a carpenter</a:t>
            </a:r>
          </a:p>
          <a:p>
            <a:r>
              <a:rPr lang="en-US"/>
              <a:t>Roman soldiers occupied Israel at the time of His birth</a:t>
            </a:r>
          </a:p>
          <a:p>
            <a:r>
              <a:rPr lang="en-US"/>
              <a:t>Even when He could have become king, He did not</a:t>
            </a:r>
          </a:p>
          <a:p>
            <a:pPr marL="685800" lvl="1"/>
            <a:r>
              <a:rPr lang="en-US"/>
              <a:t>"Therefore when Jesus perceived that they were about to come and take Him by force to make Him king, He departed again to the mountain by Himself alone." (John 6:15)</a:t>
            </a:r>
          </a:p>
          <a:p>
            <a:pPr marL="685800" lvl="1"/>
            <a:r>
              <a:rPr lang="en-US"/>
              <a:t>His life was meant for something else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prstGeom prst="rect">
            <a:avLst/>
          </a:prstGeom>
        </p:spPr>
        <p:txBody>
          <a:bodyPr/>
          <a:lstStyle/>
          <a:p>
            <a:pPr algn="ctr"/>
            <a:r>
              <a:rPr lang="en-US"/>
              <a:t>Submitting to the Law</a:t>
            </a:r>
          </a:p>
        </p:txBody>
      </p:sp>
      <p:sp>
        <p:nvSpPr>
          <p:cNvPr id="3" name="Content Placeholder 2"/>
          <p:cNvSpPr>
            <a:spLocks noGrp="1" noEditPoints="1"/>
          </p:cNvSpPr>
          <p:nvPr>
            <p:ph idx="1"/>
          </p:nvPr>
        </p:nvSpPr>
        <p:spPr>
          <a:prstGeom prst="rect">
            <a:avLst/>
          </a:prstGeom>
        </p:spPr>
        <p:txBody>
          <a:bodyPr/>
          <a:lstStyle/>
          <a:p>
            <a:r>
              <a:rPr lang="en-US" sz="3000"/>
              <a:t>This is Jesus' </a:t>
            </a:r>
            <a:r>
              <a:rPr lang="en-US" sz="3000" b="1"/>
              <a:t>active obedience</a:t>
            </a:r>
            <a:r>
              <a:rPr lang="en-US" sz="3000"/>
              <a:t>, keeping the Law on our behalf</a:t>
            </a:r>
          </a:p>
          <a:p>
            <a:r>
              <a:rPr lang="en-US" sz="3000"/>
              <a:t>He was tempted just like us, because He was a man, but never knew sin</a:t>
            </a:r>
          </a:p>
          <a:p>
            <a:r>
              <a:rPr lang="en-US" sz="3000"/>
              <a:t>"Do not think that I came to destroy the Law or the Prophets. I did not come to destroy </a:t>
            </a:r>
            <a:r>
              <a:rPr lang="en-US" sz="3000" b="1"/>
              <a:t>but to fulfill</a:t>
            </a:r>
            <a:r>
              <a:rPr lang="en-US" sz="3000"/>
              <a:t>." (Matthew 5:17)</a:t>
            </a:r>
          </a:p>
          <a:p>
            <a:r>
              <a:rPr lang="en-US" sz="3000"/>
              <a:t>Christ's righteousness is ours; the Father looks upon us as He would look upon Jesus</a:t>
            </a:r>
          </a:p>
          <a:p>
            <a:endParaRPr lang="en-US" sz="3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8200" y="365125"/>
            <a:ext cx="10515600" cy="801688"/>
          </a:xfrm>
          <a:prstGeom prst="rect">
            <a:avLst/>
          </a:prstGeom>
        </p:spPr>
        <p:txBody>
          <a:bodyPr/>
          <a:lstStyle/>
          <a:p>
            <a:pPr algn="ctr"/>
            <a:r>
              <a:rPr lang="en-US"/>
              <a:t>Suffering miseries</a:t>
            </a:r>
          </a:p>
        </p:txBody>
      </p:sp>
      <p:sp>
        <p:nvSpPr>
          <p:cNvPr id="3" name="Content Placeholder 2"/>
          <p:cNvSpPr>
            <a:spLocks noGrp="1" noEditPoints="1"/>
          </p:cNvSpPr>
          <p:nvPr>
            <p:ph idx="1"/>
          </p:nvPr>
        </p:nvSpPr>
        <p:spPr>
          <a:xfrm>
            <a:off x="838200" y="1270000"/>
            <a:ext cx="10515600" cy="4906963"/>
          </a:xfrm>
          <a:prstGeom prst="rect">
            <a:avLst/>
          </a:prstGeom>
        </p:spPr>
        <p:txBody>
          <a:bodyPr/>
          <a:lstStyle/>
          <a:p>
            <a:r>
              <a:rPr lang="en-US" sz="2800"/>
              <a:t>Jesus was a real man: he knew hunger, pain, sorrow, poverty, was unjustly hated, ridiculed, scorned, mocked, and even killed...</a:t>
            </a:r>
          </a:p>
          <a:p>
            <a:pPr marL="685800" lvl="1"/>
            <a:r>
              <a:rPr lang="en-US" sz="2400"/>
              <a:t>Jesus fully knew what it was like to be human, like you or me</a:t>
            </a:r>
          </a:p>
          <a:p>
            <a:r>
              <a:rPr lang="en-US" sz="2800"/>
              <a:t>"For we do not have a High Priest who cannot sympathize with our weaknesses, </a:t>
            </a:r>
            <a:r>
              <a:rPr lang="en-US" sz="2800" b="1"/>
              <a:t>but was in all points tempted as we are, yet without sin</a:t>
            </a:r>
            <a:r>
              <a:rPr lang="en-US" sz="2800"/>
              <a:t>." (Hebrews 4:15)</a:t>
            </a:r>
          </a:p>
          <a:p>
            <a:r>
              <a:rPr lang="en-US" sz="2800"/>
              <a:t>"Surely He has borne our griefs And </a:t>
            </a:r>
            <a:r>
              <a:rPr lang="en-US" sz="2800" b="1" i="0"/>
              <a:t>carried our sorrows</a:t>
            </a:r>
            <a:r>
              <a:rPr lang="en-US" sz="2800"/>
              <a:t>; Yet we esteemed Him </a:t>
            </a:r>
            <a:r>
              <a:rPr lang="en-US" sz="2800" b="1"/>
              <a:t>stricken, Smitten by God, and afflicted</a:t>
            </a:r>
            <a:r>
              <a:rPr lang="en-US" sz="2800"/>
              <a:t>" (Isaiah 53:4)</a:t>
            </a:r>
          </a:p>
          <a:p>
            <a:r>
              <a:rPr lang="en-US" sz="2800"/>
              <a:t>"And </a:t>
            </a:r>
            <a:r>
              <a:rPr lang="en-US" sz="2800" b="1"/>
              <a:t>you will be hated by all</a:t>
            </a:r>
            <a:r>
              <a:rPr lang="en-US" sz="2800"/>
              <a:t> for My name’s sake. But he who endures to the end will be saved." (Matthew 10:22)</a:t>
            </a: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27</Slides>
  <Notes>0</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Westminster Shorter Catechism </vt:lpstr>
      <vt:lpstr>Homework! :-) </vt:lpstr>
      <vt:lpstr>CORRECTION: Biblical counseling</vt:lpstr>
      <vt:lpstr>Question #18</vt:lpstr>
      <vt:lpstr>What does the Bible say?</vt:lpstr>
      <vt:lpstr>Total depravity</vt:lpstr>
      <vt:lpstr>Corruption in extent or degree?</vt:lpstr>
      <vt:lpstr>PowerPoint Presentation</vt:lpstr>
      <vt:lpstr>What restrains us from being even worse?</vt:lpstr>
      <vt:lpstr>Freedom and ability</vt:lpstr>
      <vt:lpstr>Freedom and ability</vt:lpstr>
      <vt:lpstr>Question #19</vt:lpstr>
      <vt:lpstr>What does the Bible say?</vt:lpstr>
      <vt:lpstr>PowerPoint Presentation</vt:lpstr>
      <vt:lpstr>Vanitatum vanitas</vt:lpstr>
      <vt:lpstr>Man is born unto trouble, as the sparks fly upward (Job 5:7)</vt:lpstr>
      <vt:lpstr>Our life is short</vt:lpstr>
      <vt:lpstr>All men shall die</vt:lpstr>
      <vt:lpstr>Everlasting punishment</vt:lpstr>
      <vt:lpstr>Believers have hope</vt:lpstr>
      <vt:lpstr>Question #20</vt:lpstr>
      <vt:lpstr>What does the Bible say?</vt:lpstr>
      <vt:lpstr>Election</vt:lpstr>
      <vt:lpstr>What is election?</vt:lpstr>
      <vt:lpstr>Misunderstandings</vt:lpstr>
      <vt:lpstr>John 3:16</vt:lpstr>
      <vt:lpstr>More homework!!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Matthew Cserhati</cp:lastModifiedBy>
  <cp:revision>47</cp:revision>
  <dcterms:created xsi:type="dcterms:W3CDTF">2013-07-15T20:26:40Z</dcterms:created>
  <dcterms:modified xsi:type="dcterms:W3CDTF">2021-03-27T17:48:27Z</dcterms:modified>
</cp:coreProperties>
</file>